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ags/tag12.xml" ContentType="application/vnd.openxmlformats-officedocument.presentationml.tags+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tags/tag13.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96" r:id="rId2"/>
    <p:sldMasterId id="2147483708" r:id="rId3"/>
    <p:sldMasterId id="2147483732" r:id="rId4"/>
  </p:sldMasterIdLst>
  <p:notesMasterIdLst>
    <p:notesMasterId r:id="rId47"/>
  </p:notesMasterIdLst>
  <p:handoutMasterIdLst>
    <p:handoutMasterId r:id="rId48"/>
  </p:handoutMasterIdLst>
  <p:sldIdLst>
    <p:sldId id="256" r:id="rId5"/>
    <p:sldId id="307" r:id="rId6"/>
    <p:sldId id="306" r:id="rId7"/>
    <p:sldId id="300" r:id="rId8"/>
    <p:sldId id="301" r:id="rId9"/>
    <p:sldId id="304" r:id="rId10"/>
    <p:sldId id="305" r:id="rId11"/>
    <p:sldId id="269" r:id="rId12"/>
    <p:sldId id="257" r:id="rId13"/>
    <p:sldId id="263" r:id="rId14"/>
    <p:sldId id="262" r:id="rId15"/>
    <p:sldId id="264" r:id="rId16"/>
    <p:sldId id="258" r:id="rId17"/>
    <p:sldId id="270" r:id="rId18"/>
    <p:sldId id="268" r:id="rId19"/>
    <p:sldId id="259" r:id="rId20"/>
    <p:sldId id="308" r:id="rId21"/>
    <p:sldId id="265" r:id="rId22"/>
    <p:sldId id="277" r:id="rId23"/>
    <p:sldId id="271" r:id="rId24"/>
    <p:sldId id="266" r:id="rId25"/>
    <p:sldId id="267" r:id="rId26"/>
    <p:sldId id="273" r:id="rId27"/>
    <p:sldId id="274" r:id="rId28"/>
    <p:sldId id="298"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9" r:id="rId43"/>
    <p:sldId id="276" r:id="rId44"/>
    <p:sldId id="278" r:id="rId45"/>
    <p:sldId id="279"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04" autoAdjust="0"/>
    <p:restoredTop sz="94709" autoAdjust="0"/>
  </p:normalViewPr>
  <p:slideViewPr>
    <p:cSldViewPr>
      <p:cViewPr varScale="1">
        <p:scale>
          <a:sx n="96" d="100"/>
          <a:sy n="96" d="100"/>
        </p:scale>
        <p:origin x="-90" y="-192"/>
      </p:cViewPr>
      <p:guideLst>
        <p:guide orient="horz" pos="2160"/>
        <p:guide pos="2880"/>
      </p:guideLst>
    </p:cSldViewPr>
  </p:slideViewPr>
  <p:outlineViewPr>
    <p:cViewPr>
      <p:scale>
        <a:sx n="33" d="100"/>
        <a:sy n="33" d="100"/>
      </p:scale>
      <p:origin x="0" y="219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535B0BC-99F2-4D0C-A8CB-CC0C8D382DC8}" type="datetimeFigureOut">
              <a:rPr lang="en-US" smtClean="0"/>
              <a:pPr/>
              <a:t>2/28/2011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4A90BE3-FB72-419A-B39F-97D8B4C4F7C7}"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06062550-C9F9-49CB-97F2-1986FE3F5A77}" type="datetimeFigureOut">
              <a:rPr lang="en-US" smtClean="0"/>
              <a:pPr/>
              <a:t>2/28/2011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798DCB51-BCAA-4EB9-8D79-74BDBA488F4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E13448-64A4-45DB-A545-FE4804145394}" type="slidenum">
              <a:rPr lang="en-US"/>
              <a:pPr/>
              <a:t>4</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79525" y="1600200"/>
            <a:ext cx="7085013" cy="1066800"/>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p:txBody>
          <a:bodyPr/>
          <a:lstStyle>
            <a:lvl1pPr>
              <a:defRPr/>
            </a:lvl1pPr>
          </a:lstStyle>
          <a:p>
            <a:fld id="{68214999-5E6B-4E4E-8B2F-8BE60F6317AE}" type="datetime1">
              <a:rPr lang="en-US" smtClean="0"/>
              <a:pPr/>
              <a:t>2/28/2011</a:t>
            </a:fld>
            <a:endParaRPr lang="en-US" dirty="0"/>
          </a:p>
        </p:txBody>
      </p:sp>
      <p:sp>
        <p:nvSpPr>
          <p:cNvPr id="3077" name="Rectangle 5"/>
          <p:cNvSpPr>
            <a:spLocks noGrp="1" noChangeArrowheads="1"/>
          </p:cNvSpPr>
          <p:nvPr>
            <p:ph type="ftr" sz="quarter" idx="3"/>
          </p:nvPr>
        </p:nvSpPr>
        <p:spPr/>
        <p:txBody>
          <a:bodyPr/>
          <a:lstStyle>
            <a:lvl1pPr>
              <a:defRPr/>
            </a:lvl1pPr>
          </a:lstStyle>
          <a:p>
            <a:endParaRPr lang="en-US" dirty="0"/>
          </a:p>
        </p:txBody>
      </p:sp>
      <p:sp>
        <p:nvSpPr>
          <p:cNvPr id="3078" name="Rectangle 6"/>
          <p:cNvSpPr>
            <a:spLocks noGrp="1" noChangeArrowheads="1"/>
          </p:cNvSpPr>
          <p:nvPr>
            <p:ph type="sldNum" sz="quarter" idx="4"/>
          </p:nvPr>
        </p:nvSpPr>
        <p:spPr/>
        <p:txBody>
          <a:bodyPr/>
          <a:lstStyle>
            <a:lvl1pPr>
              <a:defRPr/>
            </a:lvl1pPr>
          </a:lstStyle>
          <a:p>
            <a:fld id="{DDEB126E-7B76-4621-A2DC-71CF1B4BDED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C0A51BD-2269-4884-AE84-9DE3CFFC49E5}" type="datetime1">
              <a:rPr lang="en-US" smtClean="0"/>
              <a:pPr/>
              <a:t>2/28/2011</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DEB126E-7B76-4621-A2DC-71CF1B4BDED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4475" y="685800"/>
            <a:ext cx="177165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9525" y="685800"/>
            <a:ext cx="516255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E9C4027-8A9C-481B-A546-44B390391327}" type="datetime1">
              <a:rPr lang="en-US" smtClean="0"/>
              <a:pPr/>
              <a:t>2/28/2011</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DEB126E-7B76-4621-A2DC-71CF1B4BDED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5" name="Rectangle 104"/>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p:cNvSpPr>
          <p:nvPr/>
        </p:nvSpPr>
        <p:spPr bwMode="auto">
          <a:xfrm>
            <a:off x="8054975" y="0"/>
            <a:ext cx="1089025" cy="2663164"/>
          </a:xfrm>
          <a:custGeom>
            <a:avLst/>
            <a:gdLst/>
            <a:ahLst/>
            <a:cxnLst>
              <a:cxn ang="0">
                <a:pos x="0" y="0"/>
              </a:cxn>
              <a:cxn ang="0">
                <a:pos x="1432" y="0"/>
              </a:cxn>
              <a:cxn ang="0">
                <a:pos x="1432" y="3492"/>
              </a:cxn>
              <a:cxn ang="0">
                <a:pos x="1419" y="3252"/>
              </a:cxn>
              <a:cxn ang="0">
                <a:pos x="1406" y="3024"/>
              </a:cxn>
              <a:cxn ang="0">
                <a:pos x="1393" y="2807"/>
              </a:cxn>
              <a:cxn ang="0">
                <a:pos x="1379" y="2601"/>
              </a:cxn>
              <a:cxn ang="0">
                <a:pos x="1364" y="2407"/>
              </a:cxn>
              <a:cxn ang="0">
                <a:pos x="1348" y="2222"/>
              </a:cxn>
              <a:cxn ang="0">
                <a:pos x="1330" y="2047"/>
              </a:cxn>
              <a:cxn ang="0">
                <a:pos x="1311" y="1881"/>
              </a:cxn>
              <a:cxn ang="0">
                <a:pos x="1291" y="1726"/>
              </a:cxn>
              <a:cxn ang="0">
                <a:pos x="1268" y="1580"/>
              </a:cxn>
              <a:cxn ang="0">
                <a:pos x="1245" y="1442"/>
              </a:cxn>
              <a:cxn ang="0">
                <a:pos x="1218" y="1313"/>
              </a:cxn>
              <a:cxn ang="0">
                <a:pos x="1190" y="1192"/>
              </a:cxn>
              <a:cxn ang="0">
                <a:pos x="1158" y="1078"/>
              </a:cxn>
              <a:cxn ang="0">
                <a:pos x="1125" y="973"/>
              </a:cxn>
              <a:cxn ang="0">
                <a:pos x="1089" y="873"/>
              </a:cxn>
              <a:cxn ang="0">
                <a:pos x="1049" y="781"/>
              </a:cxn>
              <a:cxn ang="0">
                <a:pos x="1007" y="696"/>
              </a:cxn>
              <a:cxn ang="0">
                <a:pos x="962" y="617"/>
              </a:cxn>
              <a:cxn ang="0">
                <a:pos x="913" y="544"/>
              </a:cxn>
              <a:cxn ang="0">
                <a:pos x="860" y="475"/>
              </a:cxn>
              <a:cxn ang="0">
                <a:pos x="804" y="413"/>
              </a:cxn>
              <a:cxn ang="0">
                <a:pos x="744" y="354"/>
              </a:cxn>
              <a:cxn ang="0">
                <a:pos x="680" y="301"/>
              </a:cxn>
              <a:cxn ang="0">
                <a:pos x="611" y="252"/>
              </a:cxn>
              <a:cxn ang="0">
                <a:pos x="539" y="206"/>
              </a:cxn>
              <a:cxn ang="0">
                <a:pos x="461" y="165"/>
              </a:cxn>
              <a:cxn ang="0">
                <a:pos x="379" y="128"/>
              </a:cxn>
              <a:cxn ang="0">
                <a:pos x="292" y="92"/>
              </a:cxn>
              <a:cxn ang="0">
                <a:pos x="200" y="59"/>
              </a:cxn>
              <a:cxn ang="0">
                <a:pos x="103" y="28"/>
              </a:cxn>
              <a:cxn ang="0">
                <a:pos x="0" y="0"/>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105"/>
          <p:cNvSpPr>
            <a:spLocks/>
          </p:cNvSpPr>
          <p:nvPr/>
        </p:nvSpPr>
        <p:spPr bwMode="auto">
          <a:xfrm>
            <a:off x="1295400" y="5715000"/>
            <a:ext cx="6858000" cy="9144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30000"/>
                </a:schemeClr>
              </a:gs>
              <a:gs pos="50000">
                <a:schemeClr val="accent2"/>
              </a:gs>
              <a:gs pos="100000">
                <a:schemeClr val="bg1">
                  <a:alpha val="3000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 name="Group 31"/>
          <p:cNvGrpSpPr/>
          <p:nvPr/>
        </p:nvGrpSpPr>
        <p:grpSpPr>
          <a:xfrm rot="10800000">
            <a:off x="0" y="4520045"/>
            <a:ext cx="2057400" cy="2337955"/>
            <a:chOff x="7467600" y="0"/>
            <a:chExt cx="1676400" cy="1905000"/>
          </a:xfrm>
        </p:grpSpPr>
        <p:sp>
          <p:nvSpPr>
            <p:cNvPr id="16" name="Teardrop 15"/>
            <p:cNvSpPr/>
            <p:nvPr userDrawn="1"/>
          </p:nvSpPr>
          <p:spPr>
            <a:xfrm>
              <a:off x="7620000" y="381000"/>
              <a:ext cx="1524000" cy="1524000"/>
            </a:xfrm>
            <a:prstGeom prst="teardrop">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ardrop 14"/>
            <p:cNvSpPr/>
            <p:nvPr userDrawn="1"/>
          </p:nvSpPr>
          <p:spPr>
            <a:xfrm>
              <a:off x="7467600" y="0"/>
              <a:ext cx="1143000" cy="1143000"/>
            </a:xfrm>
            <a:prstGeom prst="teardrop">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ardrop 13"/>
            <p:cNvSpPr/>
            <p:nvPr userDrawn="1"/>
          </p:nvSpPr>
          <p:spPr>
            <a:xfrm>
              <a:off x="7772400" y="0"/>
              <a:ext cx="1371600" cy="13716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30"/>
          <p:cNvGrpSpPr/>
          <p:nvPr/>
        </p:nvGrpSpPr>
        <p:grpSpPr>
          <a:xfrm>
            <a:off x="6781801" y="3975905"/>
            <a:ext cx="2033178" cy="2590798"/>
            <a:chOff x="5123427" y="2586247"/>
            <a:chExt cx="3113140" cy="3966952"/>
          </a:xfrm>
        </p:grpSpPr>
        <p:sp>
          <p:nvSpPr>
            <p:cNvPr id="1034" name="Freeform 10"/>
            <p:cNvSpPr>
              <a:spLocks/>
            </p:cNvSpPr>
            <p:nvPr userDrawn="1"/>
          </p:nvSpPr>
          <p:spPr bwMode="auto">
            <a:xfrm>
              <a:off x="5123427" y="2633869"/>
              <a:ext cx="1201172" cy="3890755"/>
            </a:xfrm>
            <a:custGeom>
              <a:avLst/>
              <a:gdLst/>
              <a:ahLst/>
              <a:cxnLst>
                <a:cxn ang="0">
                  <a:pos x="272" y="264"/>
                </a:cxn>
                <a:cxn ang="0">
                  <a:pos x="256" y="324"/>
                </a:cxn>
                <a:cxn ang="0">
                  <a:pos x="252" y="382"/>
                </a:cxn>
                <a:cxn ang="0">
                  <a:pos x="248" y="446"/>
                </a:cxn>
                <a:cxn ang="0">
                  <a:pos x="254" y="478"/>
                </a:cxn>
                <a:cxn ang="0">
                  <a:pos x="254" y="530"/>
                </a:cxn>
                <a:cxn ang="0">
                  <a:pos x="234" y="606"/>
                </a:cxn>
                <a:cxn ang="0">
                  <a:pos x="208" y="746"/>
                </a:cxn>
                <a:cxn ang="0">
                  <a:pos x="206" y="814"/>
                </a:cxn>
                <a:cxn ang="0">
                  <a:pos x="198" y="830"/>
                </a:cxn>
                <a:cxn ang="0">
                  <a:pos x="208" y="844"/>
                </a:cxn>
                <a:cxn ang="0">
                  <a:pos x="240" y="860"/>
                </a:cxn>
                <a:cxn ang="0">
                  <a:pos x="240" y="876"/>
                </a:cxn>
                <a:cxn ang="0">
                  <a:pos x="234" y="882"/>
                </a:cxn>
                <a:cxn ang="0">
                  <a:pos x="212" y="888"/>
                </a:cxn>
                <a:cxn ang="0">
                  <a:pos x="194" y="882"/>
                </a:cxn>
                <a:cxn ang="0">
                  <a:pos x="164" y="872"/>
                </a:cxn>
                <a:cxn ang="0">
                  <a:pos x="152" y="884"/>
                </a:cxn>
                <a:cxn ang="0">
                  <a:pos x="120" y="894"/>
                </a:cxn>
                <a:cxn ang="0">
                  <a:pos x="92" y="886"/>
                </a:cxn>
                <a:cxn ang="0">
                  <a:pos x="86" y="880"/>
                </a:cxn>
                <a:cxn ang="0">
                  <a:pos x="84" y="852"/>
                </a:cxn>
                <a:cxn ang="0">
                  <a:pos x="70" y="842"/>
                </a:cxn>
                <a:cxn ang="0">
                  <a:pos x="72" y="814"/>
                </a:cxn>
                <a:cxn ang="0">
                  <a:pos x="60" y="766"/>
                </a:cxn>
                <a:cxn ang="0">
                  <a:pos x="52" y="694"/>
                </a:cxn>
                <a:cxn ang="0">
                  <a:pos x="50" y="626"/>
                </a:cxn>
                <a:cxn ang="0">
                  <a:pos x="50" y="500"/>
                </a:cxn>
                <a:cxn ang="0">
                  <a:pos x="42" y="432"/>
                </a:cxn>
                <a:cxn ang="0">
                  <a:pos x="36" y="422"/>
                </a:cxn>
                <a:cxn ang="0">
                  <a:pos x="42" y="414"/>
                </a:cxn>
                <a:cxn ang="0">
                  <a:pos x="36" y="406"/>
                </a:cxn>
                <a:cxn ang="0">
                  <a:pos x="24" y="392"/>
                </a:cxn>
                <a:cxn ang="0">
                  <a:pos x="12" y="366"/>
                </a:cxn>
                <a:cxn ang="0">
                  <a:pos x="4" y="338"/>
                </a:cxn>
                <a:cxn ang="0">
                  <a:pos x="4" y="272"/>
                </a:cxn>
                <a:cxn ang="0">
                  <a:pos x="30" y="186"/>
                </a:cxn>
                <a:cxn ang="0">
                  <a:pos x="66" y="142"/>
                </a:cxn>
                <a:cxn ang="0">
                  <a:pos x="114" y="128"/>
                </a:cxn>
                <a:cxn ang="0">
                  <a:pos x="128" y="126"/>
                </a:cxn>
                <a:cxn ang="0">
                  <a:pos x="142" y="128"/>
                </a:cxn>
                <a:cxn ang="0">
                  <a:pos x="152" y="100"/>
                </a:cxn>
                <a:cxn ang="0">
                  <a:pos x="146" y="88"/>
                </a:cxn>
                <a:cxn ang="0">
                  <a:pos x="146" y="72"/>
                </a:cxn>
                <a:cxn ang="0">
                  <a:pos x="152" y="60"/>
                </a:cxn>
                <a:cxn ang="0">
                  <a:pos x="144" y="42"/>
                </a:cxn>
                <a:cxn ang="0">
                  <a:pos x="146" y="34"/>
                </a:cxn>
                <a:cxn ang="0">
                  <a:pos x="168" y="8"/>
                </a:cxn>
                <a:cxn ang="0">
                  <a:pos x="186" y="4"/>
                </a:cxn>
                <a:cxn ang="0">
                  <a:pos x="192" y="2"/>
                </a:cxn>
                <a:cxn ang="0">
                  <a:pos x="220" y="6"/>
                </a:cxn>
                <a:cxn ang="0">
                  <a:pos x="232" y="16"/>
                </a:cxn>
                <a:cxn ang="0">
                  <a:pos x="248" y="38"/>
                </a:cxn>
                <a:cxn ang="0">
                  <a:pos x="250" y="64"/>
                </a:cxn>
                <a:cxn ang="0">
                  <a:pos x="240" y="70"/>
                </a:cxn>
                <a:cxn ang="0">
                  <a:pos x="232" y="88"/>
                </a:cxn>
                <a:cxn ang="0">
                  <a:pos x="214" y="128"/>
                </a:cxn>
                <a:cxn ang="0">
                  <a:pos x="220" y="150"/>
                </a:cxn>
                <a:cxn ang="0">
                  <a:pos x="256" y="172"/>
                </a:cxn>
                <a:cxn ang="0">
                  <a:pos x="276" y="216"/>
                </a:cxn>
              </a:cxnLst>
              <a:rect l="0" t="0" r="r" b="b"/>
              <a:pathLst>
                <a:path w="276" h="894">
                  <a:moveTo>
                    <a:pt x="276" y="216"/>
                  </a:moveTo>
                  <a:lnTo>
                    <a:pt x="276" y="216"/>
                  </a:lnTo>
                  <a:lnTo>
                    <a:pt x="272" y="264"/>
                  </a:lnTo>
                  <a:lnTo>
                    <a:pt x="272" y="264"/>
                  </a:lnTo>
                  <a:lnTo>
                    <a:pt x="256" y="324"/>
                  </a:lnTo>
                  <a:lnTo>
                    <a:pt x="256" y="324"/>
                  </a:lnTo>
                  <a:lnTo>
                    <a:pt x="252" y="346"/>
                  </a:lnTo>
                  <a:lnTo>
                    <a:pt x="252" y="382"/>
                  </a:lnTo>
                  <a:lnTo>
                    <a:pt x="252" y="382"/>
                  </a:lnTo>
                  <a:lnTo>
                    <a:pt x="252" y="406"/>
                  </a:lnTo>
                  <a:lnTo>
                    <a:pt x="252" y="426"/>
                  </a:lnTo>
                  <a:lnTo>
                    <a:pt x="248" y="446"/>
                  </a:lnTo>
                  <a:lnTo>
                    <a:pt x="248" y="446"/>
                  </a:lnTo>
                  <a:lnTo>
                    <a:pt x="254" y="478"/>
                  </a:lnTo>
                  <a:lnTo>
                    <a:pt x="254" y="478"/>
                  </a:lnTo>
                  <a:lnTo>
                    <a:pt x="256" y="506"/>
                  </a:lnTo>
                  <a:lnTo>
                    <a:pt x="254" y="530"/>
                  </a:lnTo>
                  <a:lnTo>
                    <a:pt x="254" y="530"/>
                  </a:lnTo>
                  <a:lnTo>
                    <a:pt x="240" y="584"/>
                  </a:lnTo>
                  <a:lnTo>
                    <a:pt x="240" y="584"/>
                  </a:lnTo>
                  <a:lnTo>
                    <a:pt x="234" y="606"/>
                  </a:lnTo>
                  <a:lnTo>
                    <a:pt x="224" y="658"/>
                  </a:lnTo>
                  <a:lnTo>
                    <a:pt x="224" y="658"/>
                  </a:lnTo>
                  <a:lnTo>
                    <a:pt x="208" y="746"/>
                  </a:lnTo>
                  <a:lnTo>
                    <a:pt x="208" y="746"/>
                  </a:lnTo>
                  <a:lnTo>
                    <a:pt x="206" y="772"/>
                  </a:lnTo>
                  <a:lnTo>
                    <a:pt x="206" y="814"/>
                  </a:lnTo>
                  <a:lnTo>
                    <a:pt x="196" y="822"/>
                  </a:lnTo>
                  <a:lnTo>
                    <a:pt x="196" y="822"/>
                  </a:lnTo>
                  <a:lnTo>
                    <a:pt x="198" y="830"/>
                  </a:lnTo>
                  <a:lnTo>
                    <a:pt x="200" y="836"/>
                  </a:lnTo>
                  <a:lnTo>
                    <a:pt x="200" y="836"/>
                  </a:lnTo>
                  <a:lnTo>
                    <a:pt x="208" y="844"/>
                  </a:lnTo>
                  <a:lnTo>
                    <a:pt x="218" y="852"/>
                  </a:lnTo>
                  <a:lnTo>
                    <a:pt x="218" y="852"/>
                  </a:lnTo>
                  <a:lnTo>
                    <a:pt x="240" y="860"/>
                  </a:lnTo>
                  <a:lnTo>
                    <a:pt x="240" y="860"/>
                  </a:lnTo>
                  <a:lnTo>
                    <a:pt x="242" y="868"/>
                  </a:lnTo>
                  <a:lnTo>
                    <a:pt x="240" y="876"/>
                  </a:lnTo>
                  <a:lnTo>
                    <a:pt x="240" y="876"/>
                  </a:lnTo>
                  <a:lnTo>
                    <a:pt x="238" y="880"/>
                  </a:lnTo>
                  <a:lnTo>
                    <a:pt x="234" y="882"/>
                  </a:lnTo>
                  <a:lnTo>
                    <a:pt x="220" y="886"/>
                  </a:lnTo>
                  <a:lnTo>
                    <a:pt x="220" y="886"/>
                  </a:lnTo>
                  <a:lnTo>
                    <a:pt x="212" y="888"/>
                  </a:lnTo>
                  <a:lnTo>
                    <a:pt x="204" y="886"/>
                  </a:lnTo>
                  <a:lnTo>
                    <a:pt x="204" y="886"/>
                  </a:lnTo>
                  <a:lnTo>
                    <a:pt x="194" y="882"/>
                  </a:lnTo>
                  <a:lnTo>
                    <a:pt x="184" y="880"/>
                  </a:lnTo>
                  <a:lnTo>
                    <a:pt x="184" y="880"/>
                  </a:lnTo>
                  <a:lnTo>
                    <a:pt x="164" y="872"/>
                  </a:lnTo>
                  <a:lnTo>
                    <a:pt x="164" y="872"/>
                  </a:lnTo>
                  <a:lnTo>
                    <a:pt x="152" y="870"/>
                  </a:lnTo>
                  <a:lnTo>
                    <a:pt x="152" y="884"/>
                  </a:lnTo>
                  <a:lnTo>
                    <a:pt x="148" y="894"/>
                  </a:lnTo>
                  <a:lnTo>
                    <a:pt x="148" y="894"/>
                  </a:lnTo>
                  <a:lnTo>
                    <a:pt x="120" y="894"/>
                  </a:lnTo>
                  <a:lnTo>
                    <a:pt x="120" y="894"/>
                  </a:lnTo>
                  <a:lnTo>
                    <a:pt x="108" y="892"/>
                  </a:lnTo>
                  <a:lnTo>
                    <a:pt x="92" y="886"/>
                  </a:lnTo>
                  <a:lnTo>
                    <a:pt x="92" y="886"/>
                  </a:lnTo>
                  <a:lnTo>
                    <a:pt x="88" y="884"/>
                  </a:lnTo>
                  <a:lnTo>
                    <a:pt x="86" y="880"/>
                  </a:lnTo>
                  <a:lnTo>
                    <a:pt x="84" y="874"/>
                  </a:lnTo>
                  <a:lnTo>
                    <a:pt x="84" y="866"/>
                  </a:lnTo>
                  <a:lnTo>
                    <a:pt x="84" y="852"/>
                  </a:lnTo>
                  <a:lnTo>
                    <a:pt x="84" y="852"/>
                  </a:lnTo>
                  <a:lnTo>
                    <a:pt x="74" y="848"/>
                  </a:lnTo>
                  <a:lnTo>
                    <a:pt x="70" y="842"/>
                  </a:lnTo>
                  <a:lnTo>
                    <a:pt x="70" y="842"/>
                  </a:lnTo>
                  <a:lnTo>
                    <a:pt x="72" y="838"/>
                  </a:lnTo>
                  <a:lnTo>
                    <a:pt x="72" y="814"/>
                  </a:lnTo>
                  <a:lnTo>
                    <a:pt x="72" y="814"/>
                  </a:lnTo>
                  <a:lnTo>
                    <a:pt x="60" y="766"/>
                  </a:lnTo>
                  <a:lnTo>
                    <a:pt x="60" y="766"/>
                  </a:lnTo>
                  <a:lnTo>
                    <a:pt x="56" y="754"/>
                  </a:lnTo>
                  <a:lnTo>
                    <a:pt x="54" y="738"/>
                  </a:lnTo>
                  <a:lnTo>
                    <a:pt x="52" y="694"/>
                  </a:lnTo>
                  <a:lnTo>
                    <a:pt x="52" y="694"/>
                  </a:lnTo>
                  <a:lnTo>
                    <a:pt x="50" y="626"/>
                  </a:lnTo>
                  <a:lnTo>
                    <a:pt x="50" y="626"/>
                  </a:lnTo>
                  <a:lnTo>
                    <a:pt x="50" y="538"/>
                  </a:lnTo>
                  <a:lnTo>
                    <a:pt x="50" y="538"/>
                  </a:lnTo>
                  <a:lnTo>
                    <a:pt x="50" y="500"/>
                  </a:lnTo>
                  <a:lnTo>
                    <a:pt x="56" y="448"/>
                  </a:lnTo>
                  <a:lnTo>
                    <a:pt x="56" y="448"/>
                  </a:lnTo>
                  <a:lnTo>
                    <a:pt x="42" y="432"/>
                  </a:lnTo>
                  <a:lnTo>
                    <a:pt x="42" y="432"/>
                  </a:lnTo>
                  <a:lnTo>
                    <a:pt x="38" y="424"/>
                  </a:lnTo>
                  <a:lnTo>
                    <a:pt x="36" y="422"/>
                  </a:lnTo>
                  <a:lnTo>
                    <a:pt x="38" y="418"/>
                  </a:lnTo>
                  <a:lnTo>
                    <a:pt x="38" y="418"/>
                  </a:lnTo>
                  <a:lnTo>
                    <a:pt x="42" y="414"/>
                  </a:lnTo>
                  <a:lnTo>
                    <a:pt x="42" y="414"/>
                  </a:lnTo>
                  <a:lnTo>
                    <a:pt x="40" y="410"/>
                  </a:lnTo>
                  <a:lnTo>
                    <a:pt x="36" y="406"/>
                  </a:lnTo>
                  <a:lnTo>
                    <a:pt x="36" y="406"/>
                  </a:lnTo>
                  <a:lnTo>
                    <a:pt x="24" y="392"/>
                  </a:lnTo>
                  <a:lnTo>
                    <a:pt x="24" y="392"/>
                  </a:lnTo>
                  <a:lnTo>
                    <a:pt x="18" y="382"/>
                  </a:lnTo>
                  <a:lnTo>
                    <a:pt x="12" y="366"/>
                  </a:lnTo>
                  <a:lnTo>
                    <a:pt x="12" y="366"/>
                  </a:lnTo>
                  <a:lnTo>
                    <a:pt x="12" y="350"/>
                  </a:lnTo>
                  <a:lnTo>
                    <a:pt x="12" y="350"/>
                  </a:lnTo>
                  <a:lnTo>
                    <a:pt x="4" y="338"/>
                  </a:lnTo>
                  <a:lnTo>
                    <a:pt x="0" y="322"/>
                  </a:lnTo>
                  <a:lnTo>
                    <a:pt x="4" y="272"/>
                  </a:lnTo>
                  <a:lnTo>
                    <a:pt x="4" y="272"/>
                  </a:lnTo>
                  <a:lnTo>
                    <a:pt x="22" y="208"/>
                  </a:lnTo>
                  <a:lnTo>
                    <a:pt x="22" y="208"/>
                  </a:lnTo>
                  <a:lnTo>
                    <a:pt x="30" y="186"/>
                  </a:lnTo>
                  <a:lnTo>
                    <a:pt x="40" y="168"/>
                  </a:lnTo>
                  <a:lnTo>
                    <a:pt x="52" y="154"/>
                  </a:lnTo>
                  <a:lnTo>
                    <a:pt x="66" y="142"/>
                  </a:lnTo>
                  <a:lnTo>
                    <a:pt x="66" y="142"/>
                  </a:lnTo>
                  <a:lnTo>
                    <a:pt x="86" y="138"/>
                  </a:lnTo>
                  <a:lnTo>
                    <a:pt x="114" y="128"/>
                  </a:lnTo>
                  <a:lnTo>
                    <a:pt x="114" y="128"/>
                  </a:lnTo>
                  <a:lnTo>
                    <a:pt x="120" y="126"/>
                  </a:lnTo>
                  <a:lnTo>
                    <a:pt x="128" y="126"/>
                  </a:lnTo>
                  <a:lnTo>
                    <a:pt x="134" y="126"/>
                  </a:lnTo>
                  <a:lnTo>
                    <a:pt x="142" y="128"/>
                  </a:lnTo>
                  <a:lnTo>
                    <a:pt x="142" y="128"/>
                  </a:lnTo>
                  <a:lnTo>
                    <a:pt x="150" y="108"/>
                  </a:lnTo>
                  <a:lnTo>
                    <a:pt x="150" y="108"/>
                  </a:lnTo>
                  <a:lnTo>
                    <a:pt x="152" y="100"/>
                  </a:lnTo>
                  <a:lnTo>
                    <a:pt x="150" y="92"/>
                  </a:lnTo>
                  <a:lnTo>
                    <a:pt x="150" y="92"/>
                  </a:lnTo>
                  <a:lnTo>
                    <a:pt x="146" y="88"/>
                  </a:lnTo>
                  <a:lnTo>
                    <a:pt x="146" y="82"/>
                  </a:lnTo>
                  <a:lnTo>
                    <a:pt x="146" y="82"/>
                  </a:lnTo>
                  <a:lnTo>
                    <a:pt x="146" y="72"/>
                  </a:lnTo>
                  <a:lnTo>
                    <a:pt x="148" y="64"/>
                  </a:lnTo>
                  <a:lnTo>
                    <a:pt x="148" y="64"/>
                  </a:lnTo>
                  <a:lnTo>
                    <a:pt x="152" y="60"/>
                  </a:lnTo>
                  <a:lnTo>
                    <a:pt x="152" y="60"/>
                  </a:lnTo>
                  <a:lnTo>
                    <a:pt x="146" y="50"/>
                  </a:lnTo>
                  <a:lnTo>
                    <a:pt x="144" y="42"/>
                  </a:lnTo>
                  <a:lnTo>
                    <a:pt x="144" y="42"/>
                  </a:lnTo>
                  <a:lnTo>
                    <a:pt x="144" y="38"/>
                  </a:lnTo>
                  <a:lnTo>
                    <a:pt x="146" y="34"/>
                  </a:lnTo>
                  <a:lnTo>
                    <a:pt x="152" y="26"/>
                  </a:lnTo>
                  <a:lnTo>
                    <a:pt x="152" y="26"/>
                  </a:lnTo>
                  <a:lnTo>
                    <a:pt x="168" y="8"/>
                  </a:lnTo>
                  <a:lnTo>
                    <a:pt x="168" y="8"/>
                  </a:lnTo>
                  <a:lnTo>
                    <a:pt x="178" y="4"/>
                  </a:lnTo>
                  <a:lnTo>
                    <a:pt x="186" y="4"/>
                  </a:lnTo>
                  <a:lnTo>
                    <a:pt x="186" y="4"/>
                  </a:lnTo>
                  <a:lnTo>
                    <a:pt x="190" y="4"/>
                  </a:lnTo>
                  <a:lnTo>
                    <a:pt x="192" y="2"/>
                  </a:lnTo>
                  <a:lnTo>
                    <a:pt x="200" y="0"/>
                  </a:lnTo>
                  <a:lnTo>
                    <a:pt x="200" y="0"/>
                  </a:lnTo>
                  <a:lnTo>
                    <a:pt x="220" y="6"/>
                  </a:lnTo>
                  <a:lnTo>
                    <a:pt x="220" y="6"/>
                  </a:lnTo>
                  <a:lnTo>
                    <a:pt x="226" y="8"/>
                  </a:lnTo>
                  <a:lnTo>
                    <a:pt x="232" y="16"/>
                  </a:lnTo>
                  <a:lnTo>
                    <a:pt x="240" y="26"/>
                  </a:lnTo>
                  <a:lnTo>
                    <a:pt x="248" y="38"/>
                  </a:lnTo>
                  <a:lnTo>
                    <a:pt x="248" y="38"/>
                  </a:lnTo>
                  <a:lnTo>
                    <a:pt x="250" y="48"/>
                  </a:lnTo>
                  <a:lnTo>
                    <a:pt x="252" y="56"/>
                  </a:lnTo>
                  <a:lnTo>
                    <a:pt x="250" y="64"/>
                  </a:lnTo>
                  <a:lnTo>
                    <a:pt x="244" y="68"/>
                  </a:lnTo>
                  <a:lnTo>
                    <a:pt x="244" y="68"/>
                  </a:lnTo>
                  <a:lnTo>
                    <a:pt x="240" y="70"/>
                  </a:lnTo>
                  <a:lnTo>
                    <a:pt x="238" y="72"/>
                  </a:lnTo>
                  <a:lnTo>
                    <a:pt x="232" y="88"/>
                  </a:lnTo>
                  <a:lnTo>
                    <a:pt x="232" y="88"/>
                  </a:lnTo>
                  <a:lnTo>
                    <a:pt x="232" y="98"/>
                  </a:lnTo>
                  <a:lnTo>
                    <a:pt x="230" y="110"/>
                  </a:lnTo>
                  <a:lnTo>
                    <a:pt x="214" y="128"/>
                  </a:lnTo>
                  <a:lnTo>
                    <a:pt x="214" y="128"/>
                  </a:lnTo>
                  <a:lnTo>
                    <a:pt x="208" y="140"/>
                  </a:lnTo>
                  <a:lnTo>
                    <a:pt x="220" y="150"/>
                  </a:lnTo>
                  <a:lnTo>
                    <a:pt x="220" y="150"/>
                  </a:lnTo>
                  <a:lnTo>
                    <a:pt x="256" y="172"/>
                  </a:lnTo>
                  <a:lnTo>
                    <a:pt x="256" y="172"/>
                  </a:lnTo>
                  <a:lnTo>
                    <a:pt x="272" y="192"/>
                  </a:lnTo>
                  <a:lnTo>
                    <a:pt x="272" y="192"/>
                  </a:lnTo>
                  <a:lnTo>
                    <a:pt x="276" y="216"/>
                  </a:lnTo>
                  <a:lnTo>
                    <a:pt x="276" y="216"/>
                  </a:lnTo>
                  <a:close/>
                </a:path>
              </a:pathLst>
            </a:custGeom>
            <a:solidFill>
              <a:schemeClr val="accent1">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15"/>
            <p:cNvSpPr>
              <a:spLocks/>
            </p:cNvSpPr>
            <p:nvPr userDrawn="1"/>
          </p:nvSpPr>
          <p:spPr bwMode="auto">
            <a:xfrm>
              <a:off x="6705599" y="2586247"/>
              <a:ext cx="1096722" cy="3890753"/>
            </a:xfrm>
            <a:custGeom>
              <a:avLst/>
              <a:gdLst/>
              <a:ahLst/>
              <a:cxnLst>
                <a:cxn ang="0">
                  <a:pos x="252" y="290"/>
                </a:cxn>
                <a:cxn ang="0">
                  <a:pos x="236" y="342"/>
                </a:cxn>
                <a:cxn ang="0">
                  <a:pos x="230" y="392"/>
                </a:cxn>
                <a:cxn ang="0">
                  <a:pos x="232" y="444"/>
                </a:cxn>
                <a:cxn ang="0">
                  <a:pos x="232" y="484"/>
                </a:cxn>
                <a:cxn ang="0">
                  <a:pos x="216" y="588"/>
                </a:cxn>
                <a:cxn ang="0">
                  <a:pos x="212" y="646"/>
                </a:cxn>
                <a:cxn ang="0">
                  <a:pos x="220" y="722"/>
                </a:cxn>
                <a:cxn ang="0">
                  <a:pos x="222" y="794"/>
                </a:cxn>
                <a:cxn ang="0">
                  <a:pos x="212" y="836"/>
                </a:cxn>
                <a:cxn ang="0">
                  <a:pos x="222" y="866"/>
                </a:cxn>
                <a:cxn ang="0">
                  <a:pos x="220" y="888"/>
                </a:cxn>
                <a:cxn ang="0">
                  <a:pos x="208" y="894"/>
                </a:cxn>
                <a:cxn ang="0">
                  <a:pos x="182" y="890"/>
                </a:cxn>
                <a:cxn ang="0">
                  <a:pos x="176" y="850"/>
                </a:cxn>
                <a:cxn ang="0">
                  <a:pos x="158" y="828"/>
                </a:cxn>
                <a:cxn ang="0">
                  <a:pos x="154" y="728"/>
                </a:cxn>
                <a:cxn ang="0">
                  <a:pos x="150" y="706"/>
                </a:cxn>
                <a:cxn ang="0">
                  <a:pos x="120" y="540"/>
                </a:cxn>
                <a:cxn ang="0">
                  <a:pos x="108" y="686"/>
                </a:cxn>
                <a:cxn ang="0">
                  <a:pos x="108" y="820"/>
                </a:cxn>
                <a:cxn ang="0">
                  <a:pos x="80" y="866"/>
                </a:cxn>
                <a:cxn ang="0">
                  <a:pos x="66" y="882"/>
                </a:cxn>
                <a:cxn ang="0">
                  <a:pos x="22" y="884"/>
                </a:cxn>
                <a:cxn ang="0">
                  <a:pos x="12" y="878"/>
                </a:cxn>
                <a:cxn ang="0">
                  <a:pos x="26" y="862"/>
                </a:cxn>
                <a:cxn ang="0">
                  <a:pos x="50" y="810"/>
                </a:cxn>
                <a:cxn ang="0">
                  <a:pos x="48" y="778"/>
                </a:cxn>
                <a:cxn ang="0">
                  <a:pos x="52" y="734"/>
                </a:cxn>
                <a:cxn ang="0">
                  <a:pos x="48" y="712"/>
                </a:cxn>
                <a:cxn ang="0">
                  <a:pos x="52" y="628"/>
                </a:cxn>
                <a:cxn ang="0">
                  <a:pos x="46" y="598"/>
                </a:cxn>
                <a:cxn ang="0">
                  <a:pos x="22" y="478"/>
                </a:cxn>
                <a:cxn ang="0">
                  <a:pos x="22" y="358"/>
                </a:cxn>
                <a:cxn ang="0">
                  <a:pos x="0" y="276"/>
                </a:cxn>
                <a:cxn ang="0">
                  <a:pos x="4" y="244"/>
                </a:cxn>
                <a:cxn ang="0">
                  <a:pos x="18" y="198"/>
                </a:cxn>
                <a:cxn ang="0">
                  <a:pos x="22" y="166"/>
                </a:cxn>
                <a:cxn ang="0">
                  <a:pos x="34" y="152"/>
                </a:cxn>
                <a:cxn ang="0">
                  <a:pos x="68" y="142"/>
                </a:cxn>
                <a:cxn ang="0">
                  <a:pos x="100" y="124"/>
                </a:cxn>
                <a:cxn ang="0">
                  <a:pos x="104" y="92"/>
                </a:cxn>
                <a:cxn ang="0">
                  <a:pos x="100" y="78"/>
                </a:cxn>
                <a:cxn ang="0">
                  <a:pos x="94" y="48"/>
                </a:cxn>
                <a:cxn ang="0">
                  <a:pos x="106" y="12"/>
                </a:cxn>
                <a:cxn ang="0">
                  <a:pos x="134" y="0"/>
                </a:cxn>
                <a:cxn ang="0">
                  <a:pos x="156" y="4"/>
                </a:cxn>
                <a:cxn ang="0">
                  <a:pos x="172" y="14"/>
                </a:cxn>
                <a:cxn ang="0">
                  <a:pos x="178" y="26"/>
                </a:cxn>
                <a:cxn ang="0">
                  <a:pos x="174" y="48"/>
                </a:cxn>
                <a:cxn ang="0">
                  <a:pos x="172" y="76"/>
                </a:cxn>
                <a:cxn ang="0">
                  <a:pos x="166" y="110"/>
                </a:cxn>
                <a:cxn ang="0">
                  <a:pos x="182" y="128"/>
                </a:cxn>
                <a:cxn ang="0">
                  <a:pos x="216" y="148"/>
                </a:cxn>
                <a:cxn ang="0">
                  <a:pos x="244" y="166"/>
                </a:cxn>
              </a:cxnLst>
              <a:rect l="0" t="0" r="r" b="b"/>
              <a:pathLst>
                <a:path w="252" h="894">
                  <a:moveTo>
                    <a:pt x="252" y="262"/>
                  </a:moveTo>
                  <a:lnTo>
                    <a:pt x="252" y="262"/>
                  </a:lnTo>
                  <a:lnTo>
                    <a:pt x="252" y="290"/>
                  </a:lnTo>
                  <a:lnTo>
                    <a:pt x="250" y="310"/>
                  </a:lnTo>
                  <a:lnTo>
                    <a:pt x="250" y="310"/>
                  </a:lnTo>
                  <a:lnTo>
                    <a:pt x="236" y="342"/>
                  </a:lnTo>
                  <a:lnTo>
                    <a:pt x="236" y="342"/>
                  </a:lnTo>
                  <a:lnTo>
                    <a:pt x="228" y="360"/>
                  </a:lnTo>
                  <a:lnTo>
                    <a:pt x="230" y="392"/>
                  </a:lnTo>
                  <a:lnTo>
                    <a:pt x="230" y="392"/>
                  </a:lnTo>
                  <a:lnTo>
                    <a:pt x="232" y="444"/>
                  </a:lnTo>
                  <a:lnTo>
                    <a:pt x="232" y="444"/>
                  </a:lnTo>
                  <a:lnTo>
                    <a:pt x="234" y="456"/>
                  </a:lnTo>
                  <a:lnTo>
                    <a:pt x="238" y="478"/>
                  </a:lnTo>
                  <a:lnTo>
                    <a:pt x="232" y="484"/>
                  </a:lnTo>
                  <a:lnTo>
                    <a:pt x="222" y="490"/>
                  </a:lnTo>
                  <a:lnTo>
                    <a:pt x="222" y="490"/>
                  </a:lnTo>
                  <a:lnTo>
                    <a:pt x="216" y="588"/>
                  </a:lnTo>
                  <a:lnTo>
                    <a:pt x="216" y="588"/>
                  </a:lnTo>
                  <a:lnTo>
                    <a:pt x="212" y="646"/>
                  </a:lnTo>
                  <a:lnTo>
                    <a:pt x="212" y="646"/>
                  </a:lnTo>
                  <a:lnTo>
                    <a:pt x="218" y="694"/>
                  </a:lnTo>
                  <a:lnTo>
                    <a:pt x="220" y="722"/>
                  </a:lnTo>
                  <a:lnTo>
                    <a:pt x="220" y="722"/>
                  </a:lnTo>
                  <a:lnTo>
                    <a:pt x="222" y="770"/>
                  </a:lnTo>
                  <a:lnTo>
                    <a:pt x="222" y="794"/>
                  </a:lnTo>
                  <a:lnTo>
                    <a:pt x="222" y="794"/>
                  </a:lnTo>
                  <a:lnTo>
                    <a:pt x="224" y="828"/>
                  </a:lnTo>
                  <a:lnTo>
                    <a:pt x="212" y="836"/>
                  </a:lnTo>
                  <a:lnTo>
                    <a:pt x="212" y="836"/>
                  </a:lnTo>
                  <a:lnTo>
                    <a:pt x="220" y="856"/>
                  </a:lnTo>
                  <a:lnTo>
                    <a:pt x="220" y="856"/>
                  </a:lnTo>
                  <a:lnTo>
                    <a:pt x="222" y="866"/>
                  </a:lnTo>
                  <a:lnTo>
                    <a:pt x="222" y="884"/>
                  </a:lnTo>
                  <a:lnTo>
                    <a:pt x="222" y="884"/>
                  </a:lnTo>
                  <a:lnTo>
                    <a:pt x="220" y="888"/>
                  </a:lnTo>
                  <a:lnTo>
                    <a:pt x="218" y="892"/>
                  </a:lnTo>
                  <a:lnTo>
                    <a:pt x="214" y="892"/>
                  </a:lnTo>
                  <a:lnTo>
                    <a:pt x="208" y="894"/>
                  </a:lnTo>
                  <a:lnTo>
                    <a:pt x="208" y="894"/>
                  </a:lnTo>
                  <a:lnTo>
                    <a:pt x="196" y="892"/>
                  </a:lnTo>
                  <a:lnTo>
                    <a:pt x="182" y="890"/>
                  </a:lnTo>
                  <a:lnTo>
                    <a:pt x="182" y="890"/>
                  </a:lnTo>
                  <a:lnTo>
                    <a:pt x="176" y="876"/>
                  </a:lnTo>
                  <a:lnTo>
                    <a:pt x="176" y="850"/>
                  </a:lnTo>
                  <a:lnTo>
                    <a:pt x="176" y="850"/>
                  </a:lnTo>
                  <a:lnTo>
                    <a:pt x="174" y="836"/>
                  </a:lnTo>
                  <a:lnTo>
                    <a:pt x="158" y="828"/>
                  </a:lnTo>
                  <a:lnTo>
                    <a:pt x="158" y="746"/>
                  </a:lnTo>
                  <a:lnTo>
                    <a:pt x="158" y="746"/>
                  </a:lnTo>
                  <a:lnTo>
                    <a:pt x="154" y="728"/>
                  </a:lnTo>
                  <a:lnTo>
                    <a:pt x="154" y="728"/>
                  </a:lnTo>
                  <a:lnTo>
                    <a:pt x="150" y="706"/>
                  </a:lnTo>
                  <a:lnTo>
                    <a:pt x="150" y="706"/>
                  </a:lnTo>
                  <a:lnTo>
                    <a:pt x="146" y="648"/>
                  </a:lnTo>
                  <a:lnTo>
                    <a:pt x="134" y="586"/>
                  </a:lnTo>
                  <a:lnTo>
                    <a:pt x="120" y="540"/>
                  </a:lnTo>
                  <a:lnTo>
                    <a:pt x="108" y="652"/>
                  </a:lnTo>
                  <a:lnTo>
                    <a:pt x="108" y="652"/>
                  </a:lnTo>
                  <a:lnTo>
                    <a:pt x="108" y="686"/>
                  </a:lnTo>
                  <a:lnTo>
                    <a:pt x="108" y="686"/>
                  </a:lnTo>
                  <a:lnTo>
                    <a:pt x="106" y="768"/>
                  </a:lnTo>
                  <a:lnTo>
                    <a:pt x="108" y="820"/>
                  </a:lnTo>
                  <a:lnTo>
                    <a:pt x="100" y="830"/>
                  </a:lnTo>
                  <a:lnTo>
                    <a:pt x="100" y="860"/>
                  </a:lnTo>
                  <a:lnTo>
                    <a:pt x="80" y="866"/>
                  </a:lnTo>
                  <a:lnTo>
                    <a:pt x="70" y="868"/>
                  </a:lnTo>
                  <a:lnTo>
                    <a:pt x="66" y="882"/>
                  </a:lnTo>
                  <a:lnTo>
                    <a:pt x="66" y="882"/>
                  </a:lnTo>
                  <a:lnTo>
                    <a:pt x="42" y="884"/>
                  </a:lnTo>
                  <a:lnTo>
                    <a:pt x="42" y="884"/>
                  </a:lnTo>
                  <a:lnTo>
                    <a:pt x="22" y="884"/>
                  </a:lnTo>
                  <a:lnTo>
                    <a:pt x="16" y="882"/>
                  </a:lnTo>
                  <a:lnTo>
                    <a:pt x="12" y="878"/>
                  </a:lnTo>
                  <a:lnTo>
                    <a:pt x="12" y="878"/>
                  </a:lnTo>
                  <a:lnTo>
                    <a:pt x="10" y="874"/>
                  </a:lnTo>
                  <a:lnTo>
                    <a:pt x="12" y="868"/>
                  </a:lnTo>
                  <a:lnTo>
                    <a:pt x="26" y="862"/>
                  </a:lnTo>
                  <a:lnTo>
                    <a:pt x="52" y="824"/>
                  </a:lnTo>
                  <a:lnTo>
                    <a:pt x="50" y="810"/>
                  </a:lnTo>
                  <a:lnTo>
                    <a:pt x="50" y="810"/>
                  </a:lnTo>
                  <a:lnTo>
                    <a:pt x="48" y="792"/>
                  </a:lnTo>
                  <a:lnTo>
                    <a:pt x="48" y="778"/>
                  </a:lnTo>
                  <a:lnTo>
                    <a:pt x="48" y="778"/>
                  </a:lnTo>
                  <a:lnTo>
                    <a:pt x="48" y="754"/>
                  </a:lnTo>
                  <a:lnTo>
                    <a:pt x="48" y="754"/>
                  </a:lnTo>
                  <a:lnTo>
                    <a:pt x="52" y="734"/>
                  </a:lnTo>
                  <a:lnTo>
                    <a:pt x="52" y="734"/>
                  </a:lnTo>
                  <a:lnTo>
                    <a:pt x="48" y="712"/>
                  </a:lnTo>
                  <a:lnTo>
                    <a:pt x="48" y="712"/>
                  </a:lnTo>
                  <a:lnTo>
                    <a:pt x="48" y="684"/>
                  </a:lnTo>
                  <a:lnTo>
                    <a:pt x="48" y="684"/>
                  </a:lnTo>
                  <a:lnTo>
                    <a:pt x="52" y="628"/>
                  </a:lnTo>
                  <a:lnTo>
                    <a:pt x="52" y="628"/>
                  </a:lnTo>
                  <a:lnTo>
                    <a:pt x="48" y="614"/>
                  </a:lnTo>
                  <a:lnTo>
                    <a:pt x="46" y="598"/>
                  </a:lnTo>
                  <a:lnTo>
                    <a:pt x="46" y="598"/>
                  </a:lnTo>
                  <a:lnTo>
                    <a:pt x="40" y="484"/>
                  </a:lnTo>
                  <a:lnTo>
                    <a:pt x="22" y="478"/>
                  </a:lnTo>
                  <a:lnTo>
                    <a:pt x="28" y="372"/>
                  </a:lnTo>
                  <a:lnTo>
                    <a:pt x="22" y="358"/>
                  </a:lnTo>
                  <a:lnTo>
                    <a:pt x="22" y="358"/>
                  </a:lnTo>
                  <a:lnTo>
                    <a:pt x="8" y="312"/>
                  </a:lnTo>
                  <a:lnTo>
                    <a:pt x="8" y="312"/>
                  </a:lnTo>
                  <a:lnTo>
                    <a:pt x="0" y="276"/>
                  </a:lnTo>
                  <a:lnTo>
                    <a:pt x="0" y="276"/>
                  </a:lnTo>
                  <a:lnTo>
                    <a:pt x="2" y="254"/>
                  </a:lnTo>
                  <a:lnTo>
                    <a:pt x="4" y="244"/>
                  </a:lnTo>
                  <a:lnTo>
                    <a:pt x="8" y="236"/>
                  </a:lnTo>
                  <a:lnTo>
                    <a:pt x="8" y="236"/>
                  </a:lnTo>
                  <a:lnTo>
                    <a:pt x="18" y="198"/>
                  </a:lnTo>
                  <a:lnTo>
                    <a:pt x="18" y="198"/>
                  </a:lnTo>
                  <a:lnTo>
                    <a:pt x="22" y="166"/>
                  </a:lnTo>
                  <a:lnTo>
                    <a:pt x="22" y="166"/>
                  </a:lnTo>
                  <a:lnTo>
                    <a:pt x="26" y="162"/>
                  </a:lnTo>
                  <a:lnTo>
                    <a:pt x="34" y="152"/>
                  </a:lnTo>
                  <a:lnTo>
                    <a:pt x="34" y="152"/>
                  </a:lnTo>
                  <a:lnTo>
                    <a:pt x="40" y="148"/>
                  </a:lnTo>
                  <a:lnTo>
                    <a:pt x="46" y="146"/>
                  </a:lnTo>
                  <a:lnTo>
                    <a:pt x="68" y="142"/>
                  </a:lnTo>
                  <a:lnTo>
                    <a:pt x="68" y="142"/>
                  </a:lnTo>
                  <a:lnTo>
                    <a:pt x="80" y="138"/>
                  </a:lnTo>
                  <a:lnTo>
                    <a:pt x="100" y="124"/>
                  </a:lnTo>
                  <a:lnTo>
                    <a:pt x="104" y="110"/>
                  </a:lnTo>
                  <a:lnTo>
                    <a:pt x="104" y="110"/>
                  </a:lnTo>
                  <a:lnTo>
                    <a:pt x="104" y="92"/>
                  </a:lnTo>
                  <a:lnTo>
                    <a:pt x="104" y="92"/>
                  </a:lnTo>
                  <a:lnTo>
                    <a:pt x="100" y="78"/>
                  </a:lnTo>
                  <a:lnTo>
                    <a:pt x="100" y="78"/>
                  </a:lnTo>
                  <a:lnTo>
                    <a:pt x="94" y="54"/>
                  </a:lnTo>
                  <a:lnTo>
                    <a:pt x="94" y="54"/>
                  </a:lnTo>
                  <a:lnTo>
                    <a:pt x="94" y="48"/>
                  </a:lnTo>
                  <a:lnTo>
                    <a:pt x="94" y="42"/>
                  </a:lnTo>
                  <a:lnTo>
                    <a:pt x="100" y="24"/>
                  </a:lnTo>
                  <a:lnTo>
                    <a:pt x="106" y="12"/>
                  </a:lnTo>
                  <a:lnTo>
                    <a:pt x="106" y="12"/>
                  </a:lnTo>
                  <a:lnTo>
                    <a:pt x="122" y="4"/>
                  </a:lnTo>
                  <a:lnTo>
                    <a:pt x="134" y="0"/>
                  </a:lnTo>
                  <a:lnTo>
                    <a:pt x="134" y="0"/>
                  </a:lnTo>
                  <a:lnTo>
                    <a:pt x="146" y="0"/>
                  </a:lnTo>
                  <a:lnTo>
                    <a:pt x="156" y="4"/>
                  </a:lnTo>
                  <a:lnTo>
                    <a:pt x="164" y="8"/>
                  </a:lnTo>
                  <a:lnTo>
                    <a:pt x="172" y="14"/>
                  </a:lnTo>
                  <a:lnTo>
                    <a:pt x="172" y="14"/>
                  </a:lnTo>
                  <a:lnTo>
                    <a:pt x="176" y="18"/>
                  </a:lnTo>
                  <a:lnTo>
                    <a:pt x="178" y="22"/>
                  </a:lnTo>
                  <a:lnTo>
                    <a:pt x="178" y="26"/>
                  </a:lnTo>
                  <a:lnTo>
                    <a:pt x="178" y="30"/>
                  </a:lnTo>
                  <a:lnTo>
                    <a:pt x="178" y="30"/>
                  </a:lnTo>
                  <a:lnTo>
                    <a:pt x="174" y="48"/>
                  </a:lnTo>
                  <a:lnTo>
                    <a:pt x="174" y="48"/>
                  </a:lnTo>
                  <a:lnTo>
                    <a:pt x="172" y="76"/>
                  </a:lnTo>
                  <a:lnTo>
                    <a:pt x="172" y="76"/>
                  </a:lnTo>
                  <a:lnTo>
                    <a:pt x="168" y="98"/>
                  </a:lnTo>
                  <a:lnTo>
                    <a:pt x="166" y="110"/>
                  </a:lnTo>
                  <a:lnTo>
                    <a:pt x="166" y="110"/>
                  </a:lnTo>
                  <a:lnTo>
                    <a:pt x="174" y="122"/>
                  </a:lnTo>
                  <a:lnTo>
                    <a:pt x="178" y="126"/>
                  </a:lnTo>
                  <a:lnTo>
                    <a:pt x="182" y="128"/>
                  </a:lnTo>
                  <a:lnTo>
                    <a:pt x="182" y="128"/>
                  </a:lnTo>
                  <a:lnTo>
                    <a:pt x="196" y="138"/>
                  </a:lnTo>
                  <a:lnTo>
                    <a:pt x="216" y="148"/>
                  </a:lnTo>
                  <a:lnTo>
                    <a:pt x="216" y="148"/>
                  </a:lnTo>
                  <a:lnTo>
                    <a:pt x="224" y="154"/>
                  </a:lnTo>
                  <a:lnTo>
                    <a:pt x="244" y="166"/>
                  </a:lnTo>
                  <a:lnTo>
                    <a:pt x="252" y="216"/>
                  </a:lnTo>
                  <a:lnTo>
                    <a:pt x="252" y="262"/>
                  </a:lnTo>
                  <a:close/>
                </a:path>
              </a:pathLst>
            </a:custGeom>
            <a:solidFill>
              <a:schemeClr val="accent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 name="Freeform 11"/>
            <p:cNvSpPr>
              <a:spLocks noEditPoints="1"/>
            </p:cNvSpPr>
            <p:nvPr userDrawn="1"/>
          </p:nvSpPr>
          <p:spPr bwMode="auto">
            <a:xfrm>
              <a:off x="5966634" y="2908500"/>
              <a:ext cx="1541046" cy="3644699"/>
            </a:xfrm>
            <a:custGeom>
              <a:avLst/>
              <a:gdLst/>
              <a:ahLst/>
              <a:cxnLst>
                <a:cxn ang="0">
                  <a:pos x="60" y="20"/>
                </a:cxn>
                <a:cxn ang="0">
                  <a:pos x="86" y="0"/>
                </a:cxn>
                <a:cxn ang="0">
                  <a:pos x="126" y="10"/>
                </a:cxn>
                <a:cxn ang="0">
                  <a:pos x="152" y="46"/>
                </a:cxn>
                <a:cxn ang="0">
                  <a:pos x="150" y="72"/>
                </a:cxn>
                <a:cxn ang="0">
                  <a:pos x="132" y="88"/>
                </a:cxn>
                <a:cxn ang="0">
                  <a:pos x="130" y="100"/>
                </a:cxn>
                <a:cxn ang="0">
                  <a:pos x="100" y="136"/>
                </a:cxn>
                <a:cxn ang="0">
                  <a:pos x="106" y="146"/>
                </a:cxn>
                <a:cxn ang="0">
                  <a:pos x="120" y="150"/>
                </a:cxn>
                <a:cxn ang="0">
                  <a:pos x="146" y="194"/>
                </a:cxn>
                <a:cxn ang="0">
                  <a:pos x="170" y="264"/>
                </a:cxn>
                <a:cxn ang="0">
                  <a:pos x="196" y="354"/>
                </a:cxn>
                <a:cxn ang="0">
                  <a:pos x="304" y="556"/>
                </a:cxn>
                <a:cxn ang="0">
                  <a:pos x="320" y="618"/>
                </a:cxn>
                <a:cxn ang="0">
                  <a:pos x="314" y="696"/>
                </a:cxn>
                <a:cxn ang="0">
                  <a:pos x="314" y="784"/>
                </a:cxn>
                <a:cxn ang="0">
                  <a:pos x="318" y="806"/>
                </a:cxn>
                <a:cxn ang="0">
                  <a:pos x="372" y="850"/>
                </a:cxn>
                <a:cxn ang="0">
                  <a:pos x="378" y="856"/>
                </a:cxn>
                <a:cxn ang="0">
                  <a:pos x="344" y="876"/>
                </a:cxn>
                <a:cxn ang="0">
                  <a:pos x="280" y="870"/>
                </a:cxn>
                <a:cxn ang="0">
                  <a:pos x="254" y="864"/>
                </a:cxn>
                <a:cxn ang="0">
                  <a:pos x="248" y="838"/>
                </a:cxn>
                <a:cxn ang="0">
                  <a:pos x="254" y="818"/>
                </a:cxn>
                <a:cxn ang="0">
                  <a:pos x="260" y="766"/>
                </a:cxn>
                <a:cxn ang="0">
                  <a:pos x="264" y="640"/>
                </a:cxn>
                <a:cxn ang="0">
                  <a:pos x="254" y="606"/>
                </a:cxn>
                <a:cxn ang="0">
                  <a:pos x="232" y="608"/>
                </a:cxn>
                <a:cxn ang="0">
                  <a:pos x="126" y="672"/>
                </a:cxn>
                <a:cxn ang="0">
                  <a:pos x="124" y="790"/>
                </a:cxn>
                <a:cxn ang="0">
                  <a:pos x="134" y="830"/>
                </a:cxn>
                <a:cxn ang="0">
                  <a:pos x="162" y="880"/>
                </a:cxn>
                <a:cxn ang="0">
                  <a:pos x="144" y="894"/>
                </a:cxn>
                <a:cxn ang="0">
                  <a:pos x="102" y="892"/>
                </a:cxn>
                <a:cxn ang="0">
                  <a:pos x="76" y="880"/>
                </a:cxn>
                <a:cxn ang="0">
                  <a:pos x="70" y="868"/>
                </a:cxn>
                <a:cxn ang="0">
                  <a:pos x="76" y="830"/>
                </a:cxn>
                <a:cxn ang="0">
                  <a:pos x="68" y="722"/>
                </a:cxn>
                <a:cxn ang="0">
                  <a:pos x="66" y="632"/>
                </a:cxn>
                <a:cxn ang="0">
                  <a:pos x="56" y="614"/>
                </a:cxn>
                <a:cxn ang="0">
                  <a:pos x="60" y="572"/>
                </a:cxn>
                <a:cxn ang="0">
                  <a:pos x="58" y="484"/>
                </a:cxn>
                <a:cxn ang="0">
                  <a:pos x="6" y="374"/>
                </a:cxn>
                <a:cxn ang="0">
                  <a:pos x="4" y="178"/>
                </a:cxn>
                <a:cxn ang="0">
                  <a:pos x="10" y="150"/>
                </a:cxn>
                <a:cxn ang="0">
                  <a:pos x="18" y="114"/>
                </a:cxn>
                <a:cxn ang="0">
                  <a:pos x="28" y="94"/>
                </a:cxn>
                <a:cxn ang="0">
                  <a:pos x="38" y="80"/>
                </a:cxn>
                <a:cxn ang="0">
                  <a:pos x="44" y="50"/>
                </a:cxn>
                <a:cxn ang="0">
                  <a:pos x="38" y="284"/>
                </a:cxn>
                <a:cxn ang="0">
                  <a:pos x="42" y="370"/>
                </a:cxn>
                <a:cxn ang="0">
                  <a:pos x="54" y="422"/>
                </a:cxn>
                <a:cxn ang="0">
                  <a:pos x="70" y="390"/>
                </a:cxn>
                <a:cxn ang="0">
                  <a:pos x="74" y="340"/>
                </a:cxn>
                <a:cxn ang="0">
                  <a:pos x="50" y="262"/>
                </a:cxn>
                <a:cxn ang="0">
                  <a:pos x="44" y="242"/>
                </a:cxn>
                <a:cxn ang="0">
                  <a:pos x="38" y="266"/>
                </a:cxn>
              </a:cxnLst>
              <a:rect l="0" t="0" r="r" b="b"/>
              <a:pathLst>
                <a:path w="378" h="894">
                  <a:moveTo>
                    <a:pt x="46" y="44"/>
                  </a:moveTo>
                  <a:lnTo>
                    <a:pt x="46" y="44"/>
                  </a:lnTo>
                  <a:lnTo>
                    <a:pt x="60" y="20"/>
                  </a:lnTo>
                  <a:lnTo>
                    <a:pt x="60" y="20"/>
                  </a:lnTo>
                  <a:lnTo>
                    <a:pt x="64" y="14"/>
                  </a:lnTo>
                  <a:lnTo>
                    <a:pt x="70" y="8"/>
                  </a:lnTo>
                  <a:lnTo>
                    <a:pt x="78" y="4"/>
                  </a:lnTo>
                  <a:lnTo>
                    <a:pt x="86" y="0"/>
                  </a:lnTo>
                  <a:lnTo>
                    <a:pt x="86" y="0"/>
                  </a:lnTo>
                  <a:lnTo>
                    <a:pt x="102" y="2"/>
                  </a:lnTo>
                  <a:lnTo>
                    <a:pt x="116" y="6"/>
                  </a:lnTo>
                  <a:lnTo>
                    <a:pt x="126" y="10"/>
                  </a:lnTo>
                  <a:lnTo>
                    <a:pt x="136" y="18"/>
                  </a:lnTo>
                  <a:lnTo>
                    <a:pt x="144" y="26"/>
                  </a:lnTo>
                  <a:lnTo>
                    <a:pt x="148" y="34"/>
                  </a:lnTo>
                  <a:lnTo>
                    <a:pt x="152" y="46"/>
                  </a:lnTo>
                  <a:lnTo>
                    <a:pt x="152" y="58"/>
                  </a:lnTo>
                  <a:lnTo>
                    <a:pt x="152" y="58"/>
                  </a:lnTo>
                  <a:lnTo>
                    <a:pt x="152" y="66"/>
                  </a:lnTo>
                  <a:lnTo>
                    <a:pt x="150" y="72"/>
                  </a:lnTo>
                  <a:lnTo>
                    <a:pt x="146" y="76"/>
                  </a:lnTo>
                  <a:lnTo>
                    <a:pt x="142" y="80"/>
                  </a:lnTo>
                  <a:lnTo>
                    <a:pt x="142" y="80"/>
                  </a:lnTo>
                  <a:lnTo>
                    <a:pt x="132" y="88"/>
                  </a:lnTo>
                  <a:lnTo>
                    <a:pt x="132" y="88"/>
                  </a:lnTo>
                  <a:lnTo>
                    <a:pt x="134" y="92"/>
                  </a:lnTo>
                  <a:lnTo>
                    <a:pt x="134" y="92"/>
                  </a:lnTo>
                  <a:lnTo>
                    <a:pt x="130" y="100"/>
                  </a:lnTo>
                  <a:lnTo>
                    <a:pt x="124" y="108"/>
                  </a:lnTo>
                  <a:lnTo>
                    <a:pt x="114" y="120"/>
                  </a:lnTo>
                  <a:lnTo>
                    <a:pt x="100" y="130"/>
                  </a:lnTo>
                  <a:lnTo>
                    <a:pt x="100" y="136"/>
                  </a:lnTo>
                  <a:lnTo>
                    <a:pt x="100" y="136"/>
                  </a:lnTo>
                  <a:lnTo>
                    <a:pt x="100" y="140"/>
                  </a:lnTo>
                  <a:lnTo>
                    <a:pt x="102" y="144"/>
                  </a:lnTo>
                  <a:lnTo>
                    <a:pt x="106" y="146"/>
                  </a:lnTo>
                  <a:lnTo>
                    <a:pt x="110" y="148"/>
                  </a:lnTo>
                  <a:lnTo>
                    <a:pt x="110" y="148"/>
                  </a:lnTo>
                  <a:lnTo>
                    <a:pt x="116" y="148"/>
                  </a:lnTo>
                  <a:lnTo>
                    <a:pt x="120" y="150"/>
                  </a:lnTo>
                  <a:lnTo>
                    <a:pt x="124" y="154"/>
                  </a:lnTo>
                  <a:lnTo>
                    <a:pt x="126" y="158"/>
                  </a:lnTo>
                  <a:lnTo>
                    <a:pt x="126" y="158"/>
                  </a:lnTo>
                  <a:lnTo>
                    <a:pt x="146" y="194"/>
                  </a:lnTo>
                  <a:lnTo>
                    <a:pt x="154" y="204"/>
                  </a:lnTo>
                  <a:lnTo>
                    <a:pt x="162" y="210"/>
                  </a:lnTo>
                  <a:lnTo>
                    <a:pt x="162" y="210"/>
                  </a:lnTo>
                  <a:lnTo>
                    <a:pt x="170" y="264"/>
                  </a:lnTo>
                  <a:lnTo>
                    <a:pt x="174" y="302"/>
                  </a:lnTo>
                  <a:lnTo>
                    <a:pt x="174" y="302"/>
                  </a:lnTo>
                  <a:lnTo>
                    <a:pt x="182" y="324"/>
                  </a:lnTo>
                  <a:lnTo>
                    <a:pt x="196" y="354"/>
                  </a:lnTo>
                  <a:lnTo>
                    <a:pt x="240" y="442"/>
                  </a:lnTo>
                  <a:lnTo>
                    <a:pt x="240" y="442"/>
                  </a:lnTo>
                  <a:lnTo>
                    <a:pt x="286" y="528"/>
                  </a:lnTo>
                  <a:lnTo>
                    <a:pt x="304" y="556"/>
                  </a:lnTo>
                  <a:lnTo>
                    <a:pt x="316" y="578"/>
                  </a:lnTo>
                  <a:lnTo>
                    <a:pt x="316" y="578"/>
                  </a:lnTo>
                  <a:lnTo>
                    <a:pt x="320" y="596"/>
                  </a:lnTo>
                  <a:lnTo>
                    <a:pt x="320" y="618"/>
                  </a:lnTo>
                  <a:lnTo>
                    <a:pt x="320" y="618"/>
                  </a:lnTo>
                  <a:lnTo>
                    <a:pt x="318" y="648"/>
                  </a:lnTo>
                  <a:lnTo>
                    <a:pt x="314" y="696"/>
                  </a:lnTo>
                  <a:lnTo>
                    <a:pt x="314" y="696"/>
                  </a:lnTo>
                  <a:lnTo>
                    <a:pt x="312" y="740"/>
                  </a:lnTo>
                  <a:lnTo>
                    <a:pt x="312" y="772"/>
                  </a:lnTo>
                  <a:lnTo>
                    <a:pt x="312" y="784"/>
                  </a:lnTo>
                  <a:lnTo>
                    <a:pt x="314" y="784"/>
                  </a:lnTo>
                  <a:lnTo>
                    <a:pt x="314" y="784"/>
                  </a:lnTo>
                  <a:lnTo>
                    <a:pt x="316" y="796"/>
                  </a:lnTo>
                  <a:lnTo>
                    <a:pt x="318" y="806"/>
                  </a:lnTo>
                  <a:lnTo>
                    <a:pt x="318" y="806"/>
                  </a:lnTo>
                  <a:lnTo>
                    <a:pt x="326" y="822"/>
                  </a:lnTo>
                  <a:lnTo>
                    <a:pt x="338" y="836"/>
                  </a:lnTo>
                  <a:lnTo>
                    <a:pt x="354" y="844"/>
                  </a:lnTo>
                  <a:lnTo>
                    <a:pt x="372" y="850"/>
                  </a:lnTo>
                  <a:lnTo>
                    <a:pt x="372" y="850"/>
                  </a:lnTo>
                  <a:lnTo>
                    <a:pt x="376" y="852"/>
                  </a:lnTo>
                  <a:lnTo>
                    <a:pt x="378" y="856"/>
                  </a:lnTo>
                  <a:lnTo>
                    <a:pt x="378" y="856"/>
                  </a:lnTo>
                  <a:lnTo>
                    <a:pt x="376" y="866"/>
                  </a:lnTo>
                  <a:lnTo>
                    <a:pt x="370" y="872"/>
                  </a:lnTo>
                  <a:lnTo>
                    <a:pt x="358" y="874"/>
                  </a:lnTo>
                  <a:lnTo>
                    <a:pt x="344" y="876"/>
                  </a:lnTo>
                  <a:lnTo>
                    <a:pt x="344" y="876"/>
                  </a:lnTo>
                  <a:lnTo>
                    <a:pt x="312" y="872"/>
                  </a:lnTo>
                  <a:lnTo>
                    <a:pt x="312" y="872"/>
                  </a:lnTo>
                  <a:lnTo>
                    <a:pt x="280" y="870"/>
                  </a:lnTo>
                  <a:lnTo>
                    <a:pt x="280" y="870"/>
                  </a:lnTo>
                  <a:lnTo>
                    <a:pt x="268" y="870"/>
                  </a:lnTo>
                  <a:lnTo>
                    <a:pt x="260" y="868"/>
                  </a:lnTo>
                  <a:lnTo>
                    <a:pt x="254" y="864"/>
                  </a:lnTo>
                  <a:lnTo>
                    <a:pt x="252" y="858"/>
                  </a:lnTo>
                  <a:lnTo>
                    <a:pt x="252" y="858"/>
                  </a:lnTo>
                  <a:lnTo>
                    <a:pt x="250" y="852"/>
                  </a:lnTo>
                  <a:lnTo>
                    <a:pt x="248" y="838"/>
                  </a:lnTo>
                  <a:lnTo>
                    <a:pt x="248" y="838"/>
                  </a:lnTo>
                  <a:lnTo>
                    <a:pt x="250" y="828"/>
                  </a:lnTo>
                  <a:lnTo>
                    <a:pt x="254" y="818"/>
                  </a:lnTo>
                  <a:lnTo>
                    <a:pt x="254" y="818"/>
                  </a:lnTo>
                  <a:lnTo>
                    <a:pt x="260" y="804"/>
                  </a:lnTo>
                  <a:lnTo>
                    <a:pt x="260" y="804"/>
                  </a:lnTo>
                  <a:lnTo>
                    <a:pt x="260" y="766"/>
                  </a:lnTo>
                  <a:lnTo>
                    <a:pt x="260" y="766"/>
                  </a:lnTo>
                  <a:lnTo>
                    <a:pt x="262" y="702"/>
                  </a:lnTo>
                  <a:lnTo>
                    <a:pt x="262" y="702"/>
                  </a:lnTo>
                  <a:lnTo>
                    <a:pt x="264" y="640"/>
                  </a:lnTo>
                  <a:lnTo>
                    <a:pt x="264" y="640"/>
                  </a:lnTo>
                  <a:lnTo>
                    <a:pt x="262" y="624"/>
                  </a:lnTo>
                  <a:lnTo>
                    <a:pt x="258" y="610"/>
                  </a:lnTo>
                  <a:lnTo>
                    <a:pt x="258" y="610"/>
                  </a:lnTo>
                  <a:lnTo>
                    <a:pt x="254" y="606"/>
                  </a:lnTo>
                  <a:lnTo>
                    <a:pt x="246" y="606"/>
                  </a:lnTo>
                  <a:lnTo>
                    <a:pt x="246" y="606"/>
                  </a:lnTo>
                  <a:lnTo>
                    <a:pt x="232" y="608"/>
                  </a:lnTo>
                  <a:lnTo>
                    <a:pt x="232" y="608"/>
                  </a:lnTo>
                  <a:lnTo>
                    <a:pt x="136" y="628"/>
                  </a:lnTo>
                  <a:lnTo>
                    <a:pt x="136" y="628"/>
                  </a:lnTo>
                  <a:lnTo>
                    <a:pt x="130" y="648"/>
                  </a:lnTo>
                  <a:lnTo>
                    <a:pt x="126" y="672"/>
                  </a:lnTo>
                  <a:lnTo>
                    <a:pt x="124" y="702"/>
                  </a:lnTo>
                  <a:lnTo>
                    <a:pt x="124" y="736"/>
                  </a:lnTo>
                  <a:lnTo>
                    <a:pt x="124" y="736"/>
                  </a:lnTo>
                  <a:lnTo>
                    <a:pt x="124" y="790"/>
                  </a:lnTo>
                  <a:lnTo>
                    <a:pt x="124" y="790"/>
                  </a:lnTo>
                  <a:lnTo>
                    <a:pt x="126" y="806"/>
                  </a:lnTo>
                  <a:lnTo>
                    <a:pt x="130" y="818"/>
                  </a:lnTo>
                  <a:lnTo>
                    <a:pt x="134" y="830"/>
                  </a:lnTo>
                  <a:lnTo>
                    <a:pt x="140" y="840"/>
                  </a:lnTo>
                  <a:lnTo>
                    <a:pt x="140" y="840"/>
                  </a:lnTo>
                  <a:lnTo>
                    <a:pt x="152" y="860"/>
                  </a:lnTo>
                  <a:lnTo>
                    <a:pt x="162" y="880"/>
                  </a:lnTo>
                  <a:lnTo>
                    <a:pt x="162" y="880"/>
                  </a:lnTo>
                  <a:lnTo>
                    <a:pt x="160" y="886"/>
                  </a:lnTo>
                  <a:lnTo>
                    <a:pt x="154" y="892"/>
                  </a:lnTo>
                  <a:lnTo>
                    <a:pt x="144" y="894"/>
                  </a:lnTo>
                  <a:lnTo>
                    <a:pt x="132" y="894"/>
                  </a:lnTo>
                  <a:lnTo>
                    <a:pt x="132" y="894"/>
                  </a:lnTo>
                  <a:lnTo>
                    <a:pt x="116" y="894"/>
                  </a:lnTo>
                  <a:lnTo>
                    <a:pt x="102" y="892"/>
                  </a:lnTo>
                  <a:lnTo>
                    <a:pt x="90" y="888"/>
                  </a:lnTo>
                  <a:lnTo>
                    <a:pt x="80" y="882"/>
                  </a:lnTo>
                  <a:lnTo>
                    <a:pt x="80" y="882"/>
                  </a:lnTo>
                  <a:lnTo>
                    <a:pt x="76" y="880"/>
                  </a:lnTo>
                  <a:lnTo>
                    <a:pt x="74" y="876"/>
                  </a:lnTo>
                  <a:lnTo>
                    <a:pt x="72" y="872"/>
                  </a:lnTo>
                  <a:lnTo>
                    <a:pt x="70" y="868"/>
                  </a:lnTo>
                  <a:lnTo>
                    <a:pt x="70" y="868"/>
                  </a:lnTo>
                  <a:lnTo>
                    <a:pt x="74" y="848"/>
                  </a:lnTo>
                  <a:lnTo>
                    <a:pt x="74" y="848"/>
                  </a:lnTo>
                  <a:lnTo>
                    <a:pt x="76" y="830"/>
                  </a:lnTo>
                  <a:lnTo>
                    <a:pt x="76" y="830"/>
                  </a:lnTo>
                  <a:lnTo>
                    <a:pt x="72" y="776"/>
                  </a:lnTo>
                  <a:lnTo>
                    <a:pt x="72" y="776"/>
                  </a:lnTo>
                  <a:lnTo>
                    <a:pt x="68" y="722"/>
                  </a:lnTo>
                  <a:lnTo>
                    <a:pt x="68" y="722"/>
                  </a:lnTo>
                  <a:lnTo>
                    <a:pt x="70" y="676"/>
                  </a:lnTo>
                  <a:lnTo>
                    <a:pt x="74" y="632"/>
                  </a:lnTo>
                  <a:lnTo>
                    <a:pt x="74" y="632"/>
                  </a:lnTo>
                  <a:lnTo>
                    <a:pt x="66" y="632"/>
                  </a:lnTo>
                  <a:lnTo>
                    <a:pt x="60" y="628"/>
                  </a:lnTo>
                  <a:lnTo>
                    <a:pt x="56" y="622"/>
                  </a:lnTo>
                  <a:lnTo>
                    <a:pt x="56" y="614"/>
                  </a:lnTo>
                  <a:lnTo>
                    <a:pt x="56" y="614"/>
                  </a:lnTo>
                  <a:lnTo>
                    <a:pt x="58" y="594"/>
                  </a:lnTo>
                  <a:lnTo>
                    <a:pt x="58" y="594"/>
                  </a:lnTo>
                  <a:lnTo>
                    <a:pt x="60" y="572"/>
                  </a:lnTo>
                  <a:lnTo>
                    <a:pt x="60" y="572"/>
                  </a:lnTo>
                  <a:lnTo>
                    <a:pt x="58" y="528"/>
                  </a:lnTo>
                  <a:lnTo>
                    <a:pt x="58" y="528"/>
                  </a:lnTo>
                  <a:lnTo>
                    <a:pt x="58" y="484"/>
                  </a:lnTo>
                  <a:lnTo>
                    <a:pt x="58" y="484"/>
                  </a:lnTo>
                  <a:lnTo>
                    <a:pt x="46" y="462"/>
                  </a:lnTo>
                  <a:lnTo>
                    <a:pt x="24" y="418"/>
                  </a:lnTo>
                  <a:lnTo>
                    <a:pt x="24" y="418"/>
                  </a:lnTo>
                  <a:lnTo>
                    <a:pt x="6" y="374"/>
                  </a:lnTo>
                  <a:lnTo>
                    <a:pt x="0" y="356"/>
                  </a:lnTo>
                  <a:lnTo>
                    <a:pt x="0" y="184"/>
                  </a:lnTo>
                  <a:lnTo>
                    <a:pt x="0" y="184"/>
                  </a:lnTo>
                  <a:lnTo>
                    <a:pt x="4" y="178"/>
                  </a:lnTo>
                  <a:lnTo>
                    <a:pt x="6" y="170"/>
                  </a:lnTo>
                  <a:lnTo>
                    <a:pt x="8" y="160"/>
                  </a:lnTo>
                  <a:lnTo>
                    <a:pt x="10" y="150"/>
                  </a:lnTo>
                  <a:lnTo>
                    <a:pt x="10" y="150"/>
                  </a:lnTo>
                  <a:lnTo>
                    <a:pt x="10" y="140"/>
                  </a:lnTo>
                  <a:lnTo>
                    <a:pt x="12" y="130"/>
                  </a:lnTo>
                  <a:lnTo>
                    <a:pt x="14" y="120"/>
                  </a:lnTo>
                  <a:lnTo>
                    <a:pt x="18" y="114"/>
                  </a:lnTo>
                  <a:lnTo>
                    <a:pt x="18" y="114"/>
                  </a:lnTo>
                  <a:lnTo>
                    <a:pt x="24" y="102"/>
                  </a:lnTo>
                  <a:lnTo>
                    <a:pt x="28" y="94"/>
                  </a:lnTo>
                  <a:lnTo>
                    <a:pt x="28" y="94"/>
                  </a:lnTo>
                  <a:lnTo>
                    <a:pt x="28" y="88"/>
                  </a:lnTo>
                  <a:lnTo>
                    <a:pt x="30" y="84"/>
                  </a:lnTo>
                  <a:lnTo>
                    <a:pt x="34" y="80"/>
                  </a:lnTo>
                  <a:lnTo>
                    <a:pt x="38" y="80"/>
                  </a:lnTo>
                  <a:lnTo>
                    <a:pt x="40" y="78"/>
                  </a:lnTo>
                  <a:lnTo>
                    <a:pt x="40" y="78"/>
                  </a:lnTo>
                  <a:lnTo>
                    <a:pt x="42" y="58"/>
                  </a:lnTo>
                  <a:lnTo>
                    <a:pt x="44" y="50"/>
                  </a:lnTo>
                  <a:lnTo>
                    <a:pt x="46" y="44"/>
                  </a:lnTo>
                  <a:lnTo>
                    <a:pt x="46" y="44"/>
                  </a:lnTo>
                  <a:close/>
                  <a:moveTo>
                    <a:pt x="38" y="284"/>
                  </a:moveTo>
                  <a:lnTo>
                    <a:pt x="38" y="284"/>
                  </a:lnTo>
                  <a:lnTo>
                    <a:pt x="36" y="302"/>
                  </a:lnTo>
                  <a:lnTo>
                    <a:pt x="36" y="302"/>
                  </a:lnTo>
                  <a:lnTo>
                    <a:pt x="38" y="332"/>
                  </a:lnTo>
                  <a:lnTo>
                    <a:pt x="42" y="370"/>
                  </a:lnTo>
                  <a:lnTo>
                    <a:pt x="42" y="370"/>
                  </a:lnTo>
                  <a:lnTo>
                    <a:pt x="46" y="392"/>
                  </a:lnTo>
                  <a:lnTo>
                    <a:pt x="48" y="410"/>
                  </a:lnTo>
                  <a:lnTo>
                    <a:pt x="54" y="422"/>
                  </a:lnTo>
                  <a:lnTo>
                    <a:pt x="58" y="428"/>
                  </a:lnTo>
                  <a:lnTo>
                    <a:pt x="58" y="428"/>
                  </a:lnTo>
                  <a:lnTo>
                    <a:pt x="64" y="410"/>
                  </a:lnTo>
                  <a:lnTo>
                    <a:pt x="70" y="390"/>
                  </a:lnTo>
                  <a:lnTo>
                    <a:pt x="74" y="368"/>
                  </a:lnTo>
                  <a:lnTo>
                    <a:pt x="74" y="346"/>
                  </a:lnTo>
                  <a:lnTo>
                    <a:pt x="74" y="340"/>
                  </a:lnTo>
                  <a:lnTo>
                    <a:pt x="74" y="340"/>
                  </a:lnTo>
                  <a:lnTo>
                    <a:pt x="66" y="328"/>
                  </a:lnTo>
                  <a:lnTo>
                    <a:pt x="60" y="312"/>
                  </a:lnTo>
                  <a:lnTo>
                    <a:pt x="54" y="290"/>
                  </a:lnTo>
                  <a:lnTo>
                    <a:pt x="50" y="262"/>
                  </a:lnTo>
                  <a:lnTo>
                    <a:pt x="50" y="262"/>
                  </a:lnTo>
                  <a:lnTo>
                    <a:pt x="48" y="248"/>
                  </a:lnTo>
                  <a:lnTo>
                    <a:pt x="46" y="244"/>
                  </a:lnTo>
                  <a:lnTo>
                    <a:pt x="44" y="242"/>
                  </a:lnTo>
                  <a:lnTo>
                    <a:pt x="44" y="242"/>
                  </a:lnTo>
                  <a:lnTo>
                    <a:pt x="42" y="258"/>
                  </a:lnTo>
                  <a:lnTo>
                    <a:pt x="38" y="266"/>
                  </a:lnTo>
                  <a:lnTo>
                    <a:pt x="38" y="266"/>
                  </a:lnTo>
                  <a:lnTo>
                    <a:pt x="38" y="284"/>
                  </a:lnTo>
                  <a:lnTo>
                    <a:pt x="38" y="284"/>
                  </a:lnTo>
                  <a:close/>
                </a:path>
              </a:pathLst>
            </a:custGeom>
            <a:solidFill>
              <a:schemeClr val="accent2">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14"/>
            <p:cNvSpPr>
              <a:spLocks noEditPoints="1"/>
            </p:cNvSpPr>
            <p:nvPr userDrawn="1"/>
          </p:nvSpPr>
          <p:spPr bwMode="auto">
            <a:xfrm>
              <a:off x="7364125" y="2879927"/>
              <a:ext cx="872442" cy="3644697"/>
            </a:xfrm>
            <a:custGeom>
              <a:avLst/>
              <a:gdLst/>
              <a:ahLst/>
              <a:cxnLst>
                <a:cxn ang="0">
                  <a:pos x="210" y="154"/>
                </a:cxn>
                <a:cxn ang="0">
                  <a:pos x="200" y="164"/>
                </a:cxn>
                <a:cxn ang="0">
                  <a:pos x="210" y="168"/>
                </a:cxn>
                <a:cxn ang="0">
                  <a:pos x="204" y="210"/>
                </a:cxn>
                <a:cxn ang="0">
                  <a:pos x="210" y="310"/>
                </a:cxn>
                <a:cxn ang="0">
                  <a:pos x="204" y="322"/>
                </a:cxn>
                <a:cxn ang="0">
                  <a:pos x="200" y="394"/>
                </a:cxn>
                <a:cxn ang="0">
                  <a:pos x="192" y="422"/>
                </a:cxn>
                <a:cxn ang="0">
                  <a:pos x="200" y="470"/>
                </a:cxn>
                <a:cxn ang="0">
                  <a:pos x="180" y="492"/>
                </a:cxn>
                <a:cxn ang="0">
                  <a:pos x="168" y="554"/>
                </a:cxn>
                <a:cxn ang="0">
                  <a:pos x="166" y="650"/>
                </a:cxn>
                <a:cxn ang="0">
                  <a:pos x="170" y="798"/>
                </a:cxn>
                <a:cxn ang="0">
                  <a:pos x="182" y="834"/>
                </a:cxn>
                <a:cxn ang="0">
                  <a:pos x="170" y="874"/>
                </a:cxn>
                <a:cxn ang="0">
                  <a:pos x="164" y="872"/>
                </a:cxn>
                <a:cxn ang="0">
                  <a:pos x="160" y="862"/>
                </a:cxn>
                <a:cxn ang="0">
                  <a:pos x="146" y="894"/>
                </a:cxn>
                <a:cxn ang="0">
                  <a:pos x="138" y="876"/>
                </a:cxn>
                <a:cxn ang="0">
                  <a:pos x="130" y="864"/>
                </a:cxn>
                <a:cxn ang="0">
                  <a:pos x="106" y="892"/>
                </a:cxn>
                <a:cxn ang="0">
                  <a:pos x="78" y="894"/>
                </a:cxn>
                <a:cxn ang="0">
                  <a:pos x="66" y="878"/>
                </a:cxn>
                <a:cxn ang="0">
                  <a:pos x="82" y="872"/>
                </a:cxn>
                <a:cxn ang="0">
                  <a:pos x="94" y="850"/>
                </a:cxn>
                <a:cxn ang="0">
                  <a:pos x="98" y="820"/>
                </a:cxn>
                <a:cxn ang="0">
                  <a:pos x="82" y="738"/>
                </a:cxn>
                <a:cxn ang="0">
                  <a:pos x="72" y="666"/>
                </a:cxn>
                <a:cxn ang="0">
                  <a:pos x="42" y="526"/>
                </a:cxn>
                <a:cxn ang="0">
                  <a:pos x="28" y="486"/>
                </a:cxn>
                <a:cxn ang="0">
                  <a:pos x="4" y="456"/>
                </a:cxn>
                <a:cxn ang="0">
                  <a:pos x="0" y="404"/>
                </a:cxn>
                <a:cxn ang="0">
                  <a:pos x="30" y="310"/>
                </a:cxn>
                <a:cxn ang="0">
                  <a:pos x="32" y="278"/>
                </a:cxn>
                <a:cxn ang="0">
                  <a:pos x="40" y="248"/>
                </a:cxn>
                <a:cxn ang="0">
                  <a:pos x="32" y="226"/>
                </a:cxn>
                <a:cxn ang="0">
                  <a:pos x="50" y="198"/>
                </a:cxn>
                <a:cxn ang="0">
                  <a:pos x="54" y="180"/>
                </a:cxn>
                <a:cxn ang="0">
                  <a:pos x="44" y="146"/>
                </a:cxn>
                <a:cxn ang="0">
                  <a:pos x="34" y="96"/>
                </a:cxn>
                <a:cxn ang="0">
                  <a:pos x="24" y="50"/>
                </a:cxn>
                <a:cxn ang="0">
                  <a:pos x="54" y="16"/>
                </a:cxn>
                <a:cxn ang="0">
                  <a:pos x="74" y="6"/>
                </a:cxn>
                <a:cxn ang="0">
                  <a:pos x="102" y="0"/>
                </a:cxn>
                <a:cxn ang="0">
                  <a:pos x="124" y="12"/>
                </a:cxn>
                <a:cxn ang="0">
                  <a:pos x="156" y="52"/>
                </a:cxn>
                <a:cxn ang="0">
                  <a:pos x="166" y="84"/>
                </a:cxn>
                <a:cxn ang="0">
                  <a:pos x="178" y="118"/>
                </a:cxn>
                <a:cxn ang="0">
                  <a:pos x="192" y="140"/>
                </a:cxn>
                <a:cxn ang="0">
                  <a:pos x="206" y="146"/>
                </a:cxn>
                <a:cxn ang="0">
                  <a:pos x="146" y="770"/>
                </a:cxn>
                <a:cxn ang="0">
                  <a:pos x="132" y="710"/>
                </a:cxn>
                <a:cxn ang="0">
                  <a:pos x="126" y="734"/>
                </a:cxn>
                <a:cxn ang="0">
                  <a:pos x="128" y="788"/>
                </a:cxn>
                <a:cxn ang="0">
                  <a:pos x="140" y="810"/>
                </a:cxn>
                <a:cxn ang="0">
                  <a:pos x="146" y="780"/>
                </a:cxn>
                <a:cxn ang="0">
                  <a:pos x="176" y="324"/>
                </a:cxn>
                <a:cxn ang="0">
                  <a:pos x="166" y="262"/>
                </a:cxn>
                <a:cxn ang="0">
                  <a:pos x="142" y="304"/>
                </a:cxn>
                <a:cxn ang="0">
                  <a:pos x="138" y="318"/>
                </a:cxn>
                <a:cxn ang="0">
                  <a:pos x="140" y="338"/>
                </a:cxn>
                <a:cxn ang="0">
                  <a:pos x="172" y="380"/>
                </a:cxn>
                <a:cxn ang="0">
                  <a:pos x="176" y="324"/>
                </a:cxn>
              </a:cxnLst>
              <a:rect l="0" t="0" r="r" b="b"/>
              <a:pathLst>
                <a:path w="214" h="894">
                  <a:moveTo>
                    <a:pt x="214" y="148"/>
                  </a:moveTo>
                  <a:lnTo>
                    <a:pt x="214" y="148"/>
                  </a:lnTo>
                  <a:lnTo>
                    <a:pt x="210" y="154"/>
                  </a:lnTo>
                  <a:lnTo>
                    <a:pt x="210" y="154"/>
                  </a:lnTo>
                  <a:lnTo>
                    <a:pt x="204" y="158"/>
                  </a:lnTo>
                  <a:lnTo>
                    <a:pt x="204" y="158"/>
                  </a:lnTo>
                  <a:lnTo>
                    <a:pt x="200" y="162"/>
                  </a:lnTo>
                  <a:lnTo>
                    <a:pt x="200" y="164"/>
                  </a:lnTo>
                  <a:lnTo>
                    <a:pt x="200" y="164"/>
                  </a:lnTo>
                  <a:lnTo>
                    <a:pt x="202" y="166"/>
                  </a:lnTo>
                  <a:lnTo>
                    <a:pt x="210" y="168"/>
                  </a:lnTo>
                  <a:lnTo>
                    <a:pt x="210" y="168"/>
                  </a:lnTo>
                  <a:lnTo>
                    <a:pt x="200" y="180"/>
                  </a:lnTo>
                  <a:lnTo>
                    <a:pt x="200" y="180"/>
                  </a:lnTo>
                  <a:lnTo>
                    <a:pt x="202" y="194"/>
                  </a:lnTo>
                  <a:lnTo>
                    <a:pt x="204" y="210"/>
                  </a:lnTo>
                  <a:lnTo>
                    <a:pt x="204" y="210"/>
                  </a:lnTo>
                  <a:lnTo>
                    <a:pt x="208" y="260"/>
                  </a:lnTo>
                  <a:lnTo>
                    <a:pt x="208" y="260"/>
                  </a:lnTo>
                  <a:lnTo>
                    <a:pt x="210" y="310"/>
                  </a:lnTo>
                  <a:lnTo>
                    <a:pt x="210" y="310"/>
                  </a:lnTo>
                  <a:lnTo>
                    <a:pt x="208" y="316"/>
                  </a:lnTo>
                  <a:lnTo>
                    <a:pt x="204" y="322"/>
                  </a:lnTo>
                  <a:lnTo>
                    <a:pt x="204" y="322"/>
                  </a:lnTo>
                  <a:lnTo>
                    <a:pt x="204" y="366"/>
                  </a:lnTo>
                  <a:lnTo>
                    <a:pt x="204" y="366"/>
                  </a:lnTo>
                  <a:lnTo>
                    <a:pt x="202" y="382"/>
                  </a:lnTo>
                  <a:lnTo>
                    <a:pt x="200" y="394"/>
                  </a:lnTo>
                  <a:lnTo>
                    <a:pt x="196" y="404"/>
                  </a:lnTo>
                  <a:lnTo>
                    <a:pt x="192" y="410"/>
                  </a:lnTo>
                  <a:lnTo>
                    <a:pt x="192" y="410"/>
                  </a:lnTo>
                  <a:lnTo>
                    <a:pt x="192" y="422"/>
                  </a:lnTo>
                  <a:lnTo>
                    <a:pt x="192" y="422"/>
                  </a:lnTo>
                  <a:lnTo>
                    <a:pt x="198" y="446"/>
                  </a:lnTo>
                  <a:lnTo>
                    <a:pt x="200" y="448"/>
                  </a:lnTo>
                  <a:lnTo>
                    <a:pt x="200" y="470"/>
                  </a:lnTo>
                  <a:lnTo>
                    <a:pt x="200" y="470"/>
                  </a:lnTo>
                  <a:lnTo>
                    <a:pt x="194" y="480"/>
                  </a:lnTo>
                  <a:lnTo>
                    <a:pt x="188" y="486"/>
                  </a:lnTo>
                  <a:lnTo>
                    <a:pt x="180" y="492"/>
                  </a:lnTo>
                  <a:lnTo>
                    <a:pt x="170" y="496"/>
                  </a:lnTo>
                  <a:lnTo>
                    <a:pt x="170" y="496"/>
                  </a:lnTo>
                  <a:lnTo>
                    <a:pt x="168" y="554"/>
                  </a:lnTo>
                  <a:lnTo>
                    <a:pt x="168" y="554"/>
                  </a:lnTo>
                  <a:lnTo>
                    <a:pt x="164" y="612"/>
                  </a:lnTo>
                  <a:lnTo>
                    <a:pt x="164" y="612"/>
                  </a:lnTo>
                  <a:lnTo>
                    <a:pt x="166" y="650"/>
                  </a:lnTo>
                  <a:lnTo>
                    <a:pt x="166" y="650"/>
                  </a:lnTo>
                  <a:lnTo>
                    <a:pt x="168" y="688"/>
                  </a:lnTo>
                  <a:lnTo>
                    <a:pt x="168" y="688"/>
                  </a:lnTo>
                  <a:lnTo>
                    <a:pt x="168" y="734"/>
                  </a:lnTo>
                  <a:lnTo>
                    <a:pt x="170" y="798"/>
                  </a:lnTo>
                  <a:lnTo>
                    <a:pt x="172" y="800"/>
                  </a:lnTo>
                  <a:lnTo>
                    <a:pt x="172" y="800"/>
                  </a:lnTo>
                  <a:lnTo>
                    <a:pt x="182" y="834"/>
                  </a:lnTo>
                  <a:lnTo>
                    <a:pt x="182" y="834"/>
                  </a:lnTo>
                  <a:lnTo>
                    <a:pt x="174" y="852"/>
                  </a:lnTo>
                  <a:lnTo>
                    <a:pt x="170" y="868"/>
                  </a:lnTo>
                  <a:lnTo>
                    <a:pt x="170" y="868"/>
                  </a:lnTo>
                  <a:lnTo>
                    <a:pt x="170" y="874"/>
                  </a:lnTo>
                  <a:lnTo>
                    <a:pt x="168" y="876"/>
                  </a:lnTo>
                  <a:lnTo>
                    <a:pt x="168" y="876"/>
                  </a:lnTo>
                  <a:lnTo>
                    <a:pt x="166" y="874"/>
                  </a:lnTo>
                  <a:lnTo>
                    <a:pt x="164" y="872"/>
                  </a:lnTo>
                  <a:lnTo>
                    <a:pt x="164" y="872"/>
                  </a:lnTo>
                  <a:lnTo>
                    <a:pt x="164" y="866"/>
                  </a:lnTo>
                  <a:lnTo>
                    <a:pt x="160" y="862"/>
                  </a:lnTo>
                  <a:lnTo>
                    <a:pt x="160" y="862"/>
                  </a:lnTo>
                  <a:lnTo>
                    <a:pt x="146" y="870"/>
                  </a:lnTo>
                  <a:lnTo>
                    <a:pt x="146" y="872"/>
                  </a:lnTo>
                  <a:lnTo>
                    <a:pt x="146" y="894"/>
                  </a:lnTo>
                  <a:lnTo>
                    <a:pt x="146" y="894"/>
                  </a:lnTo>
                  <a:lnTo>
                    <a:pt x="140" y="894"/>
                  </a:lnTo>
                  <a:lnTo>
                    <a:pt x="138" y="890"/>
                  </a:lnTo>
                  <a:lnTo>
                    <a:pt x="138" y="890"/>
                  </a:lnTo>
                  <a:lnTo>
                    <a:pt x="138" y="876"/>
                  </a:lnTo>
                  <a:lnTo>
                    <a:pt x="138" y="876"/>
                  </a:lnTo>
                  <a:lnTo>
                    <a:pt x="136" y="868"/>
                  </a:lnTo>
                  <a:lnTo>
                    <a:pt x="130" y="864"/>
                  </a:lnTo>
                  <a:lnTo>
                    <a:pt x="130" y="864"/>
                  </a:lnTo>
                  <a:lnTo>
                    <a:pt x="118" y="880"/>
                  </a:lnTo>
                  <a:lnTo>
                    <a:pt x="118" y="880"/>
                  </a:lnTo>
                  <a:lnTo>
                    <a:pt x="112" y="886"/>
                  </a:lnTo>
                  <a:lnTo>
                    <a:pt x="106" y="892"/>
                  </a:lnTo>
                  <a:lnTo>
                    <a:pt x="98" y="894"/>
                  </a:lnTo>
                  <a:lnTo>
                    <a:pt x="90" y="894"/>
                  </a:lnTo>
                  <a:lnTo>
                    <a:pt x="90" y="894"/>
                  </a:lnTo>
                  <a:lnTo>
                    <a:pt x="78" y="894"/>
                  </a:lnTo>
                  <a:lnTo>
                    <a:pt x="70" y="888"/>
                  </a:lnTo>
                  <a:lnTo>
                    <a:pt x="66" y="882"/>
                  </a:lnTo>
                  <a:lnTo>
                    <a:pt x="66" y="882"/>
                  </a:lnTo>
                  <a:lnTo>
                    <a:pt x="66" y="878"/>
                  </a:lnTo>
                  <a:lnTo>
                    <a:pt x="66" y="878"/>
                  </a:lnTo>
                  <a:lnTo>
                    <a:pt x="70" y="874"/>
                  </a:lnTo>
                  <a:lnTo>
                    <a:pt x="70" y="874"/>
                  </a:lnTo>
                  <a:lnTo>
                    <a:pt x="82" y="872"/>
                  </a:lnTo>
                  <a:lnTo>
                    <a:pt x="82" y="872"/>
                  </a:lnTo>
                  <a:lnTo>
                    <a:pt x="86" y="870"/>
                  </a:lnTo>
                  <a:lnTo>
                    <a:pt x="88" y="866"/>
                  </a:lnTo>
                  <a:lnTo>
                    <a:pt x="94" y="850"/>
                  </a:lnTo>
                  <a:lnTo>
                    <a:pt x="94" y="850"/>
                  </a:lnTo>
                  <a:lnTo>
                    <a:pt x="98" y="834"/>
                  </a:lnTo>
                  <a:lnTo>
                    <a:pt x="98" y="820"/>
                  </a:lnTo>
                  <a:lnTo>
                    <a:pt x="98" y="820"/>
                  </a:lnTo>
                  <a:lnTo>
                    <a:pt x="98" y="802"/>
                  </a:lnTo>
                  <a:lnTo>
                    <a:pt x="94" y="782"/>
                  </a:lnTo>
                  <a:lnTo>
                    <a:pt x="90" y="762"/>
                  </a:lnTo>
                  <a:lnTo>
                    <a:pt x="82" y="738"/>
                  </a:lnTo>
                  <a:lnTo>
                    <a:pt x="82" y="738"/>
                  </a:lnTo>
                  <a:lnTo>
                    <a:pt x="78" y="708"/>
                  </a:lnTo>
                  <a:lnTo>
                    <a:pt x="72" y="666"/>
                  </a:lnTo>
                  <a:lnTo>
                    <a:pt x="72" y="666"/>
                  </a:lnTo>
                  <a:lnTo>
                    <a:pt x="50" y="588"/>
                  </a:lnTo>
                  <a:lnTo>
                    <a:pt x="50" y="588"/>
                  </a:lnTo>
                  <a:lnTo>
                    <a:pt x="46" y="562"/>
                  </a:lnTo>
                  <a:lnTo>
                    <a:pt x="42" y="526"/>
                  </a:lnTo>
                  <a:lnTo>
                    <a:pt x="42" y="526"/>
                  </a:lnTo>
                  <a:lnTo>
                    <a:pt x="30" y="488"/>
                  </a:lnTo>
                  <a:lnTo>
                    <a:pt x="28" y="486"/>
                  </a:lnTo>
                  <a:lnTo>
                    <a:pt x="28" y="486"/>
                  </a:lnTo>
                  <a:lnTo>
                    <a:pt x="14" y="484"/>
                  </a:lnTo>
                  <a:lnTo>
                    <a:pt x="14" y="484"/>
                  </a:lnTo>
                  <a:lnTo>
                    <a:pt x="8" y="472"/>
                  </a:lnTo>
                  <a:lnTo>
                    <a:pt x="4" y="456"/>
                  </a:lnTo>
                  <a:lnTo>
                    <a:pt x="2" y="438"/>
                  </a:lnTo>
                  <a:lnTo>
                    <a:pt x="0" y="418"/>
                  </a:lnTo>
                  <a:lnTo>
                    <a:pt x="0" y="404"/>
                  </a:lnTo>
                  <a:lnTo>
                    <a:pt x="0" y="404"/>
                  </a:lnTo>
                  <a:lnTo>
                    <a:pt x="16" y="358"/>
                  </a:lnTo>
                  <a:lnTo>
                    <a:pt x="16" y="358"/>
                  </a:lnTo>
                  <a:lnTo>
                    <a:pt x="30" y="310"/>
                  </a:lnTo>
                  <a:lnTo>
                    <a:pt x="30" y="310"/>
                  </a:lnTo>
                  <a:lnTo>
                    <a:pt x="32" y="300"/>
                  </a:lnTo>
                  <a:lnTo>
                    <a:pt x="32" y="300"/>
                  </a:lnTo>
                  <a:lnTo>
                    <a:pt x="32" y="278"/>
                  </a:lnTo>
                  <a:lnTo>
                    <a:pt x="32" y="278"/>
                  </a:lnTo>
                  <a:lnTo>
                    <a:pt x="32" y="270"/>
                  </a:lnTo>
                  <a:lnTo>
                    <a:pt x="36" y="262"/>
                  </a:lnTo>
                  <a:lnTo>
                    <a:pt x="36" y="262"/>
                  </a:lnTo>
                  <a:lnTo>
                    <a:pt x="40" y="248"/>
                  </a:lnTo>
                  <a:lnTo>
                    <a:pt x="40" y="248"/>
                  </a:lnTo>
                  <a:lnTo>
                    <a:pt x="32" y="232"/>
                  </a:lnTo>
                  <a:lnTo>
                    <a:pt x="32" y="226"/>
                  </a:lnTo>
                  <a:lnTo>
                    <a:pt x="32" y="226"/>
                  </a:lnTo>
                  <a:lnTo>
                    <a:pt x="32" y="216"/>
                  </a:lnTo>
                  <a:lnTo>
                    <a:pt x="36" y="208"/>
                  </a:lnTo>
                  <a:lnTo>
                    <a:pt x="42" y="202"/>
                  </a:lnTo>
                  <a:lnTo>
                    <a:pt x="50" y="198"/>
                  </a:lnTo>
                  <a:lnTo>
                    <a:pt x="50" y="198"/>
                  </a:lnTo>
                  <a:lnTo>
                    <a:pt x="52" y="190"/>
                  </a:lnTo>
                  <a:lnTo>
                    <a:pt x="54" y="180"/>
                  </a:lnTo>
                  <a:lnTo>
                    <a:pt x="54" y="180"/>
                  </a:lnTo>
                  <a:lnTo>
                    <a:pt x="52" y="170"/>
                  </a:lnTo>
                  <a:lnTo>
                    <a:pt x="48" y="158"/>
                  </a:lnTo>
                  <a:lnTo>
                    <a:pt x="48" y="158"/>
                  </a:lnTo>
                  <a:lnTo>
                    <a:pt x="44" y="146"/>
                  </a:lnTo>
                  <a:lnTo>
                    <a:pt x="42" y="136"/>
                  </a:lnTo>
                  <a:lnTo>
                    <a:pt x="42" y="136"/>
                  </a:lnTo>
                  <a:lnTo>
                    <a:pt x="40" y="118"/>
                  </a:lnTo>
                  <a:lnTo>
                    <a:pt x="34" y="96"/>
                  </a:lnTo>
                  <a:lnTo>
                    <a:pt x="34" y="96"/>
                  </a:lnTo>
                  <a:lnTo>
                    <a:pt x="26" y="76"/>
                  </a:lnTo>
                  <a:lnTo>
                    <a:pt x="24" y="54"/>
                  </a:lnTo>
                  <a:lnTo>
                    <a:pt x="24" y="50"/>
                  </a:lnTo>
                  <a:lnTo>
                    <a:pt x="24" y="50"/>
                  </a:lnTo>
                  <a:lnTo>
                    <a:pt x="32" y="38"/>
                  </a:lnTo>
                  <a:lnTo>
                    <a:pt x="42" y="26"/>
                  </a:lnTo>
                  <a:lnTo>
                    <a:pt x="54" y="16"/>
                  </a:lnTo>
                  <a:lnTo>
                    <a:pt x="66" y="8"/>
                  </a:lnTo>
                  <a:lnTo>
                    <a:pt x="66" y="6"/>
                  </a:lnTo>
                  <a:lnTo>
                    <a:pt x="66" y="6"/>
                  </a:lnTo>
                  <a:lnTo>
                    <a:pt x="74" y="6"/>
                  </a:lnTo>
                  <a:lnTo>
                    <a:pt x="84" y="4"/>
                  </a:lnTo>
                  <a:lnTo>
                    <a:pt x="84" y="4"/>
                  </a:lnTo>
                  <a:lnTo>
                    <a:pt x="94" y="0"/>
                  </a:lnTo>
                  <a:lnTo>
                    <a:pt x="102" y="0"/>
                  </a:lnTo>
                  <a:lnTo>
                    <a:pt x="108" y="0"/>
                  </a:lnTo>
                  <a:lnTo>
                    <a:pt x="108" y="0"/>
                  </a:lnTo>
                  <a:lnTo>
                    <a:pt x="116" y="6"/>
                  </a:lnTo>
                  <a:lnTo>
                    <a:pt x="124" y="12"/>
                  </a:lnTo>
                  <a:lnTo>
                    <a:pt x="134" y="22"/>
                  </a:lnTo>
                  <a:lnTo>
                    <a:pt x="142" y="34"/>
                  </a:lnTo>
                  <a:lnTo>
                    <a:pt x="142" y="34"/>
                  </a:lnTo>
                  <a:lnTo>
                    <a:pt x="156" y="52"/>
                  </a:lnTo>
                  <a:lnTo>
                    <a:pt x="156" y="52"/>
                  </a:lnTo>
                  <a:lnTo>
                    <a:pt x="162" y="64"/>
                  </a:lnTo>
                  <a:lnTo>
                    <a:pt x="166" y="84"/>
                  </a:lnTo>
                  <a:lnTo>
                    <a:pt x="166" y="84"/>
                  </a:lnTo>
                  <a:lnTo>
                    <a:pt x="170" y="104"/>
                  </a:lnTo>
                  <a:lnTo>
                    <a:pt x="174" y="112"/>
                  </a:lnTo>
                  <a:lnTo>
                    <a:pt x="178" y="118"/>
                  </a:lnTo>
                  <a:lnTo>
                    <a:pt x="178" y="118"/>
                  </a:lnTo>
                  <a:lnTo>
                    <a:pt x="196" y="132"/>
                  </a:lnTo>
                  <a:lnTo>
                    <a:pt x="196" y="132"/>
                  </a:lnTo>
                  <a:lnTo>
                    <a:pt x="192" y="138"/>
                  </a:lnTo>
                  <a:lnTo>
                    <a:pt x="192" y="140"/>
                  </a:lnTo>
                  <a:lnTo>
                    <a:pt x="192" y="140"/>
                  </a:lnTo>
                  <a:lnTo>
                    <a:pt x="198" y="144"/>
                  </a:lnTo>
                  <a:lnTo>
                    <a:pt x="206" y="146"/>
                  </a:lnTo>
                  <a:lnTo>
                    <a:pt x="206" y="146"/>
                  </a:lnTo>
                  <a:lnTo>
                    <a:pt x="214" y="148"/>
                  </a:lnTo>
                  <a:lnTo>
                    <a:pt x="214" y="148"/>
                  </a:lnTo>
                  <a:close/>
                  <a:moveTo>
                    <a:pt x="146" y="770"/>
                  </a:moveTo>
                  <a:lnTo>
                    <a:pt x="146" y="770"/>
                  </a:lnTo>
                  <a:lnTo>
                    <a:pt x="146" y="754"/>
                  </a:lnTo>
                  <a:lnTo>
                    <a:pt x="142" y="738"/>
                  </a:lnTo>
                  <a:lnTo>
                    <a:pt x="138" y="722"/>
                  </a:lnTo>
                  <a:lnTo>
                    <a:pt x="132" y="710"/>
                  </a:lnTo>
                  <a:lnTo>
                    <a:pt x="132" y="710"/>
                  </a:lnTo>
                  <a:lnTo>
                    <a:pt x="128" y="720"/>
                  </a:lnTo>
                  <a:lnTo>
                    <a:pt x="128" y="734"/>
                  </a:lnTo>
                  <a:lnTo>
                    <a:pt x="126" y="734"/>
                  </a:lnTo>
                  <a:lnTo>
                    <a:pt x="126" y="734"/>
                  </a:lnTo>
                  <a:lnTo>
                    <a:pt x="126" y="774"/>
                  </a:lnTo>
                  <a:lnTo>
                    <a:pt x="126" y="774"/>
                  </a:lnTo>
                  <a:lnTo>
                    <a:pt x="128" y="788"/>
                  </a:lnTo>
                  <a:lnTo>
                    <a:pt x="130" y="798"/>
                  </a:lnTo>
                  <a:lnTo>
                    <a:pt x="134" y="806"/>
                  </a:lnTo>
                  <a:lnTo>
                    <a:pt x="138" y="810"/>
                  </a:lnTo>
                  <a:lnTo>
                    <a:pt x="140" y="810"/>
                  </a:lnTo>
                  <a:lnTo>
                    <a:pt x="140" y="810"/>
                  </a:lnTo>
                  <a:lnTo>
                    <a:pt x="142" y="788"/>
                  </a:lnTo>
                  <a:lnTo>
                    <a:pt x="142" y="788"/>
                  </a:lnTo>
                  <a:lnTo>
                    <a:pt x="146" y="780"/>
                  </a:lnTo>
                  <a:lnTo>
                    <a:pt x="146" y="770"/>
                  </a:lnTo>
                  <a:lnTo>
                    <a:pt x="146" y="770"/>
                  </a:lnTo>
                  <a:close/>
                  <a:moveTo>
                    <a:pt x="176" y="324"/>
                  </a:moveTo>
                  <a:lnTo>
                    <a:pt x="176" y="324"/>
                  </a:lnTo>
                  <a:lnTo>
                    <a:pt x="174" y="302"/>
                  </a:lnTo>
                  <a:lnTo>
                    <a:pt x="174" y="284"/>
                  </a:lnTo>
                  <a:lnTo>
                    <a:pt x="170" y="270"/>
                  </a:lnTo>
                  <a:lnTo>
                    <a:pt x="166" y="262"/>
                  </a:lnTo>
                  <a:lnTo>
                    <a:pt x="164" y="264"/>
                  </a:lnTo>
                  <a:lnTo>
                    <a:pt x="164" y="264"/>
                  </a:lnTo>
                  <a:lnTo>
                    <a:pt x="156" y="282"/>
                  </a:lnTo>
                  <a:lnTo>
                    <a:pt x="142" y="304"/>
                  </a:lnTo>
                  <a:lnTo>
                    <a:pt x="140" y="306"/>
                  </a:lnTo>
                  <a:lnTo>
                    <a:pt x="140" y="306"/>
                  </a:lnTo>
                  <a:lnTo>
                    <a:pt x="140" y="314"/>
                  </a:lnTo>
                  <a:lnTo>
                    <a:pt x="138" y="318"/>
                  </a:lnTo>
                  <a:lnTo>
                    <a:pt x="138" y="326"/>
                  </a:lnTo>
                  <a:lnTo>
                    <a:pt x="138" y="326"/>
                  </a:lnTo>
                  <a:lnTo>
                    <a:pt x="138" y="330"/>
                  </a:lnTo>
                  <a:lnTo>
                    <a:pt x="140" y="338"/>
                  </a:lnTo>
                  <a:lnTo>
                    <a:pt x="150" y="354"/>
                  </a:lnTo>
                  <a:lnTo>
                    <a:pt x="150" y="354"/>
                  </a:lnTo>
                  <a:lnTo>
                    <a:pt x="170" y="382"/>
                  </a:lnTo>
                  <a:lnTo>
                    <a:pt x="172" y="380"/>
                  </a:lnTo>
                  <a:lnTo>
                    <a:pt x="172" y="380"/>
                  </a:lnTo>
                  <a:lnTo>
                    <a:pt x="174" y="350"/>
                  </a:lnTo>
                  <a:lnTo>
                    <a:pt x="176" y="324"/>
                  </a:lnTo>
                  <a:lnTo>
                    <a:pt x="176" y="324"/>
                  </a:lnTo>
                  <a:close/>
                </a:path>
              </a:pathLst>
            </a:custGeom>
            <a:solidFill>
              <a:schemeClr val="accent1">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0" name="Group 67"/>
          <p:cNvGrpSpPr>
            <a:grpSpLocks noChangeAspect="1"/>
          </p:cNvGrpSpPr>
          <p:nvPr/>
        </p:nvGrpSpPr>
        <p:grpSpPr bwMode="auto">
          <a:xfrm flipH="1" flipV="1">
            <a:off x="152398" y="152400"/>
            <a:ext cx="1600202" cy="1033671"/>
            <a:chOff x="2497" y="1995"/>
            <a:chExt cx="805" cy="520"/>
          </a:xfrm>
          <a:solidFill>
            <a:schemeClr val="accent2">
              <a:lumMod val="20000"/>
              <a:lumOff val="80000"/>
            </a:schemeClr>
          </a:solidFill>
        </p:grpSpPr>
        <p:sp>
          <p:nvSpPr>
            <p:cNvPr id="1093" name="Rectangle 69"/>
            <p:cNvSpPr>
              <a:spLocks noChangeArrowheads="1"/>
            </p:cNvSpPr>
            <p:nvPr userDrawn="1"/>
          </p:nvSpPr>
          <p:spPr bwMode="auto">
            <a:xfrm>
              <a:off x="3043" y="2467"/>
              <a:ext cx="46"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4" name="Rectangle 70"/>
            <p:cNvSpPr>
              <a:spLocks noChangeArrowheads="1"/>
            </p:cNvSpPr>
            <p:nvPr userDrawn="1"/>
          </p:nvSpPr>
          <p:spPr bwMode="auto">
            <a:xfrm>
              <a:off x="2699"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5" name="Rectangle 71"/>
            <p:cNvSpPr>
              <a:spLocks noChangeArrowheads="1"/>
            </p:cNvSpPr>
            <p:nvPr userDrawn="1"/>
          </p:nvSpPr>
          <p:spPr bwMode="auto">
            <a:xfrm>
              <a:off x="2598" y="2467"/>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6" name="Rectangle 72"/>
            <p:cNvSpPr>
              <a:spLocks noChangeArrowheads="1"/>
            </p:cNvSpPr>
            <p:nvPr userDrawn="1"/>
          </p:nvSpPr>
          <p:spPr bwMode="auto">
            <a:xfrm>
              <a:off x="2497"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7" name="Rectangle 73"/>
            <p:cNvSpPr>
              <a:spLocks noChangeArrowheads="1"/>
            </p:cNvSpPr>
            <p:nvPr userDrawn="1"/>
          </p:nvSpPr>
          <p:spPr bwMode="auto">
            <a:xfrm>
              <a:off x="3148"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8" name="Rectangle 74"/>
            <p:cNvSpPr>
              <a:spLocks noChangeArrowheads="1"/>
            </p:cNvSpPr>
            <p:nvPr userDrawn="1"/>
          </p:nvSpPr>
          <p:spPr bwMode="auto">
            <a:xfrm>
              <a:off x="3254"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99" name="Rectangle 75"/>
            <p:cNvSpPr>
              <a:spLocks noChangeArrowheads="1"/>
            </p:cNvSpPr>
            <p:nvPr userDrawn="1"/>
          </p:nvSpPr>
          <p:spPr bwMode="auto">
            <a:xfrm>
              <a:off x="3148"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0" name="Rectangle 76"/>
            <p:cNvSpPr>
              <a:spLocks noChangeArrowheads="1"/>
            </p:cNvSpPr>
            <p:nvPr userDrawn="1"/>
          </p:nvSpPr>
          <p:spPr bwMode="auto">
            <a:xfrm>
              <a:off x="3254"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1" name="Rectangle 77"/>
            <p:cNvSpPr>
              <a:spLocks noChangeArrowheads="1"/>
            </p:cNvSpPr>
            <p:nvPr userDrawn="1"/>
          </p:nvSpPr>
          <p:spPr bwMode="auto">
            <a:xfrm>
              <a:off x="3148" y="2100"/>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2" name="Rectangle 78"/>
            <p:cNvSpPr>
              <a:spLocks noChangeArrowheads="1"/>
            </p:cNvSpPr>
            <p:nvPr userDrawn="1"/>
          </p:nvSpPr>
          <p:spPr bwMode="auto">
            <a:xfrm>
              <a:off x="3254" y="2100"/>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3" name="Rectangle 79"/>
            <p:cNvSpPr>
              <a:spLocks noChangeArrowheads="1"/>
            </p:cNvSpPr>
            <p:nvPr userDrawn="1"/>
          </p:nvSpPr>
          <p:spPr bwMode="auto">
            <a:xfrm>
              <a:off x="2940"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4" name="Rectangle 80"/>
            <p:cNvSpPr>
              <a:spLocks noChangeArrowheads="1"/>
            </p:cNvSpPr>
            <p:nvPr userDrawn="1"/>
          </p:nvSpPr>
          <p:spPr bwMode="auto">
            <a:xfrm>
              <a:off x="3046" y="2206"/>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5" name="Rectangle 81"/>
            <p:cNvSpPr>
              <a:spLocks noChangeArrowheads="1"/>
            </p:cNvSpPr>
            <p:nvPr userDrawn="1"/>
          </p:nvSpPr>
          <p:spPr bwMode="auto">
            <a:xfrm>
              <a:off x="2839"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6" name="Rectangle 82"/>
            <p:cNvSpPr>
              <a:spLocks noChangeArrowheads="1"/>
            </p:cNvSpPr>
            <p:nvPr userDrawn="1"/>
          </p:nvSpPr>
          <p:spPr bwMode="auto">
            <a:xfrm>
              <a:off x="3148"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7" name="Rectangle 83"/>
            <p:cNvSpPr>
              <a:spLocks noChangeArrowheads="1"/>
            </p:cNvSpPr>
            <p:nvPr userDrawn="1"/>
          </p:nvSpPr>
          <p:spPr bwMode="auto">
            <a:xfrm>
              <a:off x="3254"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8" name="Rectangle 84"/>
            <p:cNvSpPr>
              <a:spLocks noChangeArrowheads="1"/>
            </p:cNvSpPr>
            <p:nvPr userDrawn="1"/>
          </p:nvSpPr>
          <p:spPr bwMode="auto">
            <a:xfrm>
              <a:off x="2940"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09" name="Rectangle 85"/>
            <p:cNvSpPr>
              <a:spLocks noChangeArrowheads="1"/>
            </p:cNvSpPr>
            <p:nvPr userDrawn="1"/>
          </p:nvSpPr>
          <p:spPr bwMode="auto">
            <a:xfrm>
              <a:off x="3046" y="2305"/>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0" name="Rectangle 86"/>
            <p:cNvSpPr>
              <a:spLocks noChangeArrowheads="1"/>
            </p:cNvSpPr>
            <p:nvPr userDrawn="1"/>
          </p:nvSpPr>
          <p:spPr bwMode="auto">
            <a:xfrm>
              <a:off x="2839"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1" name="Rectangle 87"/>
            <p:cNvSpPr>
              <a:spLocks noChangeArrowheads="1"/>
            </p:cNvSpPr>
            <p:nvPr userDrawn="1"/>
          </p:nvSpPr>
          <p:spPr bwMode="auto">
            <a:xfrm>
              <a:off x="3148" y="1995"/>
              <a:ext cx="48" cy="4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12" name="Rectangle 88"/>
            <p:cNvSpPr>
              <a:spLocks noChangeArrowheads="1"/>
            </p:cNvSpPr>
            <p:nvPr userDrawn="1"/>
          </p:nvSpPr>
          <p:spPr bwMode="auto">
            <a:xfrm>
              <a:off x="3254" y="1995"/>
              <a:ext cx="48" cy="4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143000"/>
            <a:ext cx="7772400" cy="646331"/>
          </a:xfrm>
        </p:spPr>
        <p:txBody>
          <a:bodyPr>
            <a:normAutofit/>
          </a:bodyPr>
          <a:lstStyle>
            <a:lvl1pPr algn="ctr">
              <a:defRPr sz="3600">
                <a:solidFill>
                  <a:schemeClr val="accent2">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1828800"/>
            <a:ext cx="7772400" cy="461665"/>
          </a:xfrm>
        </p:spPr>
        <p:txBody>
          <a:bodyPr>
            <a:normAutofit/>
          </a:bodyPr>
          <a:lstStyle>
            <a:lvl1pPr marL="0" indent="0" algn="ctr">
              <a:buNone/>
              <a:defRPr sz="2400">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482C9BC-9FA6-4AD0-87B7-095D5C1AD6AE}" type="datetime1">
              <a:rPr lang="en-US" smtClean="0"/>
              <a:pPr/>
              <a:t>2/28/2011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B126E-7B76-4621-A2DC-71CF1B4BDED5}"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F4516D-B730-4B5E-887A-13A342894E1B}" type="datetime1">
              <a:rPr lang="en-US" smtClean="0"/>
              <a:pPr/>
              <a:t>2/28/2011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B126E-7B76-4621-A2DC-71CF1B4BDED5}"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3ECA2E-3400-4536-82DC-BE55F5D02B06}" type="datetime1">
              <a:rPr lang="en-US" smtClean="0"/>
              <a:pPr/>
              <a:t>2/28/2011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B126E-7B76-4621-A2DC-71CF1B4BDED5}"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6654CD-FB18-4C71-8CA8-B889D20E3C69}" type="datetime1">
              <a:rPr lang="en-US" smtClean="0"/>
              <a:pPr/>
              <a:t>2/28/2011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B126E-7B76-4621-A2DC-71CF1B4BDED5}"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630C9F-7383-40B5-A9E0-45D0E7E97E44}" type="datetime1">
              <a:rPr lang="en-US" smtClean="0"/>
              <a:pPr/>
              <a:t>2/28/2011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EB126E-7B76-4621-A2DC-71CF1B4BDED5}"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FA1194-257E-4E74-AB1B-1649E6BE14B2}" type="datetime1">
              <a:rPr lang="en-US" smtClean="0"/>
              <a:pPr/>
              <a:t>2/28/2011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EB126E-7B76-4621-A2DC-71CF1B4BDED5}"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CC1C48-535B-4A96-89AE-A0606BCB76C1}" type="datetime1">
              <a:rPr lang="en-US" smtClean="0"/>
              <a:pPr/>
              <a:t>2/28/2011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EB126E-7B76-4621-A2DC-71CF1B4BDED5}"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5B0B19-3471-47A5-88D7-B90DCE22C4D4}" type="datetime1">
              <a:rPr lang="en-US" smtClean="0"/>
              <a:pPr/>
              <a:t>2/28/2011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B126E-7B76-4621-A2DC-71CF1B4BDED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735C870-C0DB-481A-A7B6-E749B12D7880}" type="datetime1">
              <a:rPr lang="en-US" smtClean="0"/>
              <a:pPr/>
              <a:t>2/28/2011</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DEB126E-7B76-4621-A2DC-71CF1B4BDED5}"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7CDE58-30AF-49B9-A5F8-F07C25666BBB}" type="datetime1">
              <a:rPr lang="en-US" smtClean="0"/>
              <a:pPr/>
              <a:t>2/28/2011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B126E-7B76-4621-A2DC-71CF1B4BDED5}"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720FD-FDCC-434E-9F76-C0F2436BF75E}" type="datetime1">
              <a:rPr lang="en-US" smtClean="0"/>
              <a:pPr/>
              <a:t>2/28/2011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B126E-7B76-4621-A2DC-71CF1B4BDED5}"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0662F-B56C-42B4-8028-15BDA4C22279}" type="datetime1">
              <a:rPr lang="en-US" smtClean="0"/>
              <a:pPr/>
              <a:t>2/28/2011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B126E-7B76-4621-A2DC-71CF1B4BDED5}"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7575CD-FA8A-48E0-BE85-CFD0E9CDFB51}" type="datetime1">
              <a:rPr lang="en-US" smtClean="0"/>
              <a:pPr/>
              <a:t>2/28/2011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692B99-E21F-498E-B918-96053B77AC45}" type="datetime1">
              <a:rPr lang="en-US" smtClean="0"/>
              <a:pPr/>
              <a:t>2/28/2011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9E9441-3BA6-42A2-A607-C9F1A46C4CCC}" type="datetime1">
              <a:rPr lang="en-US" smtClean="0"/>
              <a:pPr/>
              <a:t>2/28/2011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A047C6-278C-4B9A-B7C8-E2CBB48EC122}" type="datetime1">
              <a:rPr lang="en-US" smtClean="0"/>
              <a:pPr/>
              <a:t>2/28/2011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B9462A-CEB2-421E-AEAF-2CAB6FF41904}" type="datetime1">
              <a:rPr lang="en-US" smtClean="0"/>
              <a:pPr/>
              <a:t>2/28/2011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73F27D-8AF3-478C-8255-BF67856B42EE}" type="datetime1">
              <a:rPr lang="en-US" smtClean="0"/>
              <a:pPr/>
              <a:t>2/28/2011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8B977-9403-432B-B573-B9BC071AE081}" type="datetime1">
              <a:rPr lang="en-US" smtClean="0"/>
              <a:pPr/>
              <a:t>2/28/2011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063CEA9-B42F-495B-BA70-16AF775433F2}" type="datetime1">
              <a:rPr lang="en-US" smtClean="0"/>
              <a:pPr/>
              <a:t>2/28/2011</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DEB126E-7B76-4621-A2DC-71CF1B4BDED5}"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DF63B1-D9DA-4945-B540-B7DDBAA2D6AE}" type="datetime1">
              <a:rPr lang="en-US" smtClean="0"/>
              <a:pPr/>
              <a:t>2/28/2011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75C3FD-B067-4B93-BB66-F1FDB339F0A3}" type="datetime1">
              <a:rPr lang="en-US" smtClean="0"/>
              <a:pPr/>
              <a:t>2/28/2011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2BDED1-831D-4D4E-A0E1-BA9155C7EE85}" type="datetime1">
              <a:rPr lang="en-US" smtClean="0"/>
              <a:pPr/>
              <a:t>2/28/2011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4953A4-F82A-4938-802F-D326300E4732}" type="datetime1">
              <a:rPr lang="en-US" smtClean="0"/>
              <a:pPr/>
              <a:t>2/28/2011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969FB6-8607-469E-84BB-4E9214D062C9}"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533400"/>
            <a:ext cx="8763000" cy="533400"/>
          </a:xfrm>
        </p:spPr>
        <p:txBody>
          <a:bodyPr anchor="t"/>
          <a:lstStyle>
            <a:lvl1pPr algn="ctr">
              <a:defRPr>
                <a:solidFill>
                  <a:schemeClr val="bg1"/>
                </a:solidFill>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228600" y="1219200"/>
            <a:ext cx="8763000" cy="381000"/>
          </a:xfrm>
        </p:spPr>
        <p:txBody>
          <a:bodyPr anchor="ctr"/>
          <a:lstStyle>
            <a:lvl1pPr marL="0" indent="0" algn="ctr">
              <a:buFontTx/>
              <a:buNone/>
              <a:defRPr sz="2400">
                <a:solidFill>
                  <a:schemeClr val="bg1"/>
                </a:solidFill>
              </a:defRPr>
            </a:lvl1pPr>
          </a:lstStyle>
          <a:p>
            <a:r>
              <a:rPr lang="en-US" smtClean="0"/>
              <a:t>Click to edit Master subtitle style</a:t>
            </a:r>
            <a:endParaRPr lang="en-US"/>
          </a:p>
        </p:txBody>
      </p:sp>
      <p:sp>
        <p:nvSpPr>
          <p:cNvPr id="3109" name="Rectangle 37"/>
          <p:cNvSpPr>
            <a:spLocks noGrp="1" noChangeArrowheads="1"/>
          </p:cNvSpPr>
          <p:nvPr>
            <p:ph type="dt" sz="half" idx="2"/>
          </p:nvPr>
        </p:nvSpPr>
        <p:spPr/>
        <p:txBody>
          <a:bodyPr/>
          <a:lstStyle>
            <a:lvl1pPr>
              <a:defRPr>
                <a:solidFill>
                  <a:schemeClr val="bg1"/>
                </a:solidFill>
              </a:defRPr>
            </a:lvl1pPr>
          </a:lstStyle>
          <a:p>
            <a:fld id="{FD2B62AA-7977-4ED8-914B-E75DBDD09CF5}" type="datetime1">
              <a:rPr lang="en-US" smtClean="0"/>
              <a:pPr/>
              <a:t>2/28/2011</a:t>
            </a:fld>
            <a:endParaRPr lang="en-US" dirty="0"/>
          </a:p>
        </p:txBody>
      </p:sp>
      <p:sp>
        <p:nvSpPr>
          <p:cNvPr id="3110" name="Rectangle 38"/>
          <p:cNvSpPr>
            <a:spLocks noGrp="1" noChangeArrowheads="1"/>
          </p:cNvSpPr>
          <p:nvPr>
            <p:ph type="ftr" sz="quarter" idx="3"/>
          </p:nvPr>
        </p:nvSpPr>
        <p:spPr/>
        <p:txBody>
          <a:bodyPr/>
          <a:lstStyle>
            <a:lvl1pPr>
              <a:defRPr>
                <a:solidFill>
                  <a:schemeClr val="bg1"/>
                </a:solidFill>
              </a:defRPr>
            </a:lvl1pPr>
          </a:lstStyle>
          <a:p>
            <a:endParaRPr lang="en-US" dirty="0"/>
          </a:p>
        </p:txBody>
      </p:sp>
      <p:sp>
        <p:nvSpPr>
          <p:cNvPr id="3111" name="Rectangle 39"/>
          <p:cNvSpPr>
            <a:spLocks noGrp="1" noChangeArrowheads="1"/>
          </p:cNvSpPr>
          <p:nvPr>
            <p:ph type="sldNum" sz="quarter" idx="4"/>
          </p:nvPr>
        </p:nvSpPr>
        <p:spPr/>
        <p:txBody>
          <a:bodyPr/>
          <a:lstStyle>
            <a:lvl1pPr>
              <a:defRPr>
                <a:solidFill>
                  <a:schemeClr val="bg1"/>
                </a:solidFill>
              </a:defRPr>
            </a:lvl1pPr>
          </a:lstStyle>
          <a:p>
            <a:fld id="{DDEB126E-7B76-4621-A2DC-71CF1B4BDED5}" type="slidenum">
              <a:rPr lang="en-US" smtClean="0"/>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D6D5E3E-58DB-4422-B1A7-EAF970EDEEE4}" type="datetime1">
              <a:rPr lang="en-US" smtClean="0"/>
              <a:pPr/>
              <a:t>2/28/2011</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DEB126E-7B76-4621-A2DC-71CF1B4BDED5}" type="slidenum">
              <a:rPr lang="en-US" smtClean="0"/>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216585E-C433-4AA1-8278-5329908DFF48}" type="datetime1">
              <a:rPr lang="en-US" smtClean="0"/>
              <a:pPr/>
              <a:t>2/28/2011</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DEB126E-7B76-4621-A2DC-71CF1B4BDED5}" type="slidenum">
              <a:rPr lang="en-US" smtClean="0"/>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524000"/>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524000"/>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21ED9E40-FBBB-47D1-B3B6-72908C6DC501}" type="datetime1">
              <a:rPr lang="en-US" smtClean="0"/>
              <a:pPr/>
              <a:t>2/28/2011</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DDEB126E-7B76-4621-A2DC-71CF1B4BDED5}" type="slidenum">
              <a:rPr lang="en-US" smtClean="0"/>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3EBC08CE-0E91-4179-9590-B85DA8F25555}" type="datetime1">
              <a:rPr lang="en-US" smtClean="0"/>
              <a:pPr/>
              <a:t>2/28/2011</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DDEB126E-7B76-4621-A2DC-71CF1B4BDED5}" type="slidenum">
              <a:rPr lang="en-US" smtClean="0"/>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20069C2C-E0D1-42EC-B856-2BF5C67695BD}" type="datetime1">
              <a:rPr lang="en-US" smtClean="0"/>
              <a:pPr/>
              <a:t>2/28/2011</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DDEB126E-7B76-4621-A2DC-71CF1B4BDED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95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846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672AB8E3-B1F1-4935-B2BD-0FC2275F0ACA}" type="datetime1">
              <a:rPr lang="en-US" smtClean="0"/>
              <a:pPr/>
              <a:t>2/28/2011</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DDEB126E-7B76-4621-A2DC-71CF1B4BDED5}"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4060FA5-16F6-402E-9242-479239BF5145}" type="datetime1">
              <a:rPr lang="en-US" smtClean="0"/>
              <a:pPr/>
              <a:t>2/28/2011</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DDEB126E-7B76-4621-A2DC-71CF1B4BDED5}" type="slidenum">
              <a:rPr lang="en-US" smtClean="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1E5C5E9-ED3E-4F35-BFBA-A5A9B72CDB31}" type="datetime1">
              <a:rPr lang="en-US" smtClean="0"/>
              <a:pPr/>
              <a:t>2/28/2011</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DDEB126E-7B76-4621-A2DC-71CF1B4BDED5}" type="slidenum">
              <a:rPr lang="en-US" smtClean="0"/>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DE2B461-8D47-412E-8632-58A8E4D15F97}" type="datetime1">
              <a:rPr lang="en-US" smtClean="0"/>
              <a:pPr/>
              <a:t>2/28/2011</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DDEB126E-7B76-4621-A2DC-71CF1B4BDED5}" type="slidenum">
              <a:rPr lang="en-US" smtClean="0"/>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E3CB06E-3721-4595-99BE-8CBCCF5F0D54}" type="datetime1">
              <a:rPr lang="en-US" smtClean="0"/>
              <a:pPr/>
              <a:t>2/28/2011</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DEB126E-7B76-4621-A2DC-71CF1B4BDED5}"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381000"/>
            <a:ext cx="219075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381000"/>
            <a:ext cx="64198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C514606-51B3-4E40-97C5-32C138A4864C}" type="datetime1">
              <a:rPr lang="en-US" smtClean="0"/>
              <a:pPr/>
              <a:t>2/28/2011</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DEB126E-7B76-4621-A2DC-71CF1B4BDED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F2497FF3-52D4-4241-A1B3-98777DC39D49}" type="datetime1">
              <a:rPr lang="en-US" smtClean="0"/>
              <a:pPr/>
              <a:t>2/28/2011</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DDEB126E-7B76-4621-A2DC-71CF1B4BDED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59E010EE-B073-4CE3-8018-B2859A905C3E}" type="datetime1">
              <a:rPr lang="en-US" smtClean="0"/>
              <a:pPr/>
              <a:t>2/28/2011</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DDEB126E-7B76-4621-A2DC-71CF1B4BDED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0357D5A-774B-42EF-8EEC-D2CEF75F3F16}" type="datetime1">
              <a:rPr lang="en-US" smtClean="0"/>
              <a:pPr/>
              <a:t>2/28/2011</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DDEB126E-7B76-4621-A2DC-71CF1B4BDED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22B9573-4078-4048-A695-1A7748A09989}" type="datetime1">
              <a:rPr lang="en-US" smtClean="0"/>
              <a:pPr/>
              <a:t>2/28/2011</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DDEB126E-7B76-4621-A2DC-71CF1B4BDED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7578781-ABFD-45A0-B7E2-199A842647CE}" type="datetime1">
              <a:rPr lang="en-US" smtClean="0"/>
              <a:pPr/>
              <a:t>2/28/2011</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DDEB126E-7B76-4621-A2DC-71CF1B4BDED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79525" y="685800"/>
            <a:ext cx="7086600" cy="7318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279525" y="1600200"/>
            <a:ext cx="5257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7"/>
          <p:cNvSpPr>
            <a:spLocks noGrp="1" noChangeArrowheads="1"/>
          </p:cNvSpPr>
          <p:nvPr>
            <p:ph type="dt" sz="half" idx="2"/>
          </p:nvPr>
        </p:nvSpPr>
        <p:spPr bwMode="auto">
          <a:xfrm>
            <a:off x="457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fld id="{B0F1372E-CEB3-4A31-A8C0-CFB45B1BB55B}" type="datetime1">
              <a:rPr lang="en-US" smtClean="0"/>
              <a:pPr/>
              <a:t>2/28/2011</a:t>
            </a:fld>
            <a:endParaRPr lang="en-US" dirty="0"/>
          </a:p>
        </p:txBody>
      </p:sp>
      <p:sp>
        <p:nvSpPr>
          <p:cNvPr id="1032" name="Rectangle 8"/>
          <p:cNvSpPr>
            <a:spLocks noGrp="1" noChangeArrowheads="1"/>
          </p:cNvSpPr>
          <p:nvPr>
            <p:ph type="ftr" sz="quarter" idx="3"/>
          </p:nvPr>
        </p:nvSpPr>
        <p:spPr bwMode="auto">
          <a:xfrm>
            <a:off x="3124200" y="6429375"/>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n-lt"/>
              </a:defRPr>
            </a:lvl1pPr>
          </a:lstStyle>
          <a:p>
            <a:endParaRPr lang="en-US" dirty="0"/>
          </a:p>
        </p:txBody>
      </p:sp>
      <p:sp>
        <p:nvSpPr>
          <p:cNvPr id="1033" name="Rectangle 9"/>
          <p:cNvSpPr>
            <a:spLocks noGrp="1" noChangeArrowheads="1"/>
          </p:cNvSpPr>
          <p:nvPr>
            <p:ph type="sldNum" sz="quarter" idx="4"/>
          </p:nvPr>
        </p:nvSpPr>
        <p:spPr bwMode="auto">
          <a:xfrm>
            <a:off x="6553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fld id="{DDEB126E-7B76-4621-A2DC-71CF1B4BDED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Century Gothic" pitchFamily="34" charset="0"/>
        </a:defRPr>
      </a:lvl2pPr>
      <a:lvl3pPr algn="l" rtl="0" eaLnBrk="1" fontAlgn="base" hangingPunct="1">
        <a:spcBef>
          <a:spcPct val="0"/>
        </a:spcBef>
        <a:spcAft>
          <a:spcPct val="0"/>
        </a:spcAft>
        <a:defRPr sz="3600">
          <a:solidFill>
            <a:schemeClr val="tx2"/>
          </a:solidFill>
          <a:latin typeface="Century Gothic" pitchFamily="34" charset="0"/>
        </a:defRPr>
      </a:lvl3pPr>
      <a:lvl4pPr algn="l" rtl="0" eaLnBrk="1" fontAlgn="base" hangingPunct="1">
        <a:spcBef>
          <a:spcPct val="0"/>
        </a:spcBef>
        <a:spcAft>
          <a:spcPct val="0"/>
        </a:spcAft>
        <a:defRPr sz="3600">
          <a:solidFill>
            <a:schemeClr val="tx2"/>
          </a:solidFill>
          <a:latin typeface="Century Gothic" pitchFamily="34" charset="0"/>
        </a:defRPr>
      </a:lvl4pPr>
      <a:lvl5pPr algn="l" rtl="0" eaLnBrk="1" fontAlgn="base" hangingPunct="1">
        <a:spcBef>
          <a:spcPct val="0"/>
        </a:spcBef>
        <a:spcAft>
          <a:spcPct val="0"/>
        </a:spcAft>
        <a:defRPr sz="3600">
          <a:solidFill>
            <a:schemeClr val="tx2"/>
          </a:solidFill>
          <a:latin typeface="Century Gothic" pitchFamily="34" charset="0"/>
        </a:defRPr>
      </a:lvl5pPr>
      <a:lvl6pPr marL="457200" algn="l" rtl="0" eaLnBrk="1" fontAlgn="base" hangingPunct="1">
        <a:spcBef>
          <a:spcPct val="0"/>
        </a:spcBef>
        <a:spcAft>
          <a:spcPct val="0"/>
        </a:spcAft>
        <a:defRPr sz="3600">
          <a:solidFill>
            <a:schemeClr val="tx2"/>
          </a:solidFill>
          <a:latin typeface="Century Gothic" pitchFamily="34" charset="0"/>
        </a:defRPr>
      </a:lvl6pPr>
      <a:lvl7pPr marL="914400" algn="l" rtl="0" eaLnBrk="1" fontAlgn="base" hangingPunct="1">
        <a:spcBef>
          <a:spcPct val="0"/>
        </a:spcBef>
        <a:spcAft>
          <a:spcPct val="0"/>
        </a:spcAft>
        <a:defRPr sz="3600">
          <a:solidFill>
            <a:schemeClr val="tx2"/>
          </a:solidFill>
          <a:latin typeface="Century Gothic" pitchFamily="34" charset="0"/>
        </a:defRPr>
      </a:lvl7pPr>
      <a:lvl8pPr marL="1371600" algn="l" rtl="0" eaLnBrk="1" fontAlgn="base" hangingPunct="1">
        <a:spcBef>
          <a:spcPct val="0"/>
        </a:spcBef>
        <a:spcAft>
          <a:spcPct val="0"/>
        </a:spcAft>
        <a:defRPr sz="3600">
          <a:solidFill>
            <a:schemeClr val="tx2"/>
          </a:solidFill>
          <a:latin typeface="Century Gothic" pitchFamily="34" charset="0"/>
        </a:defRPr>
      </a:lvl8pPr>
      <a:lvl9pPr marL="1828800" algn="l" rtl="0" eaLnBrk="1" fontAlgn="base" hangingPunct="1">
        <a:spcBef>
          <a:spcPct val="0"/>
        </a:spcBef>
        <a:spcAft>
          <a:spcPct val="0"/>
        </a:spcAft>
        <a:defRPr sz="3600">
          <a:solidFill>
            <a:schemeClr val="tx2"/>
          </a:solidFill>
          <a:latin typeface="Century Gothic"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7" name="Group 31"/>
          <p:cNvGrpSpPr/>
          <p:nvPr/>
        </p:nvGrpSpPr>
        <p:grpSpPr>
          <a:xfrm>
            <a:off x="0" y="0"/>
            <a:ext cx="9144000" cy="6858000"/>
            <a:chOff x="0" y="0"/>
            <a:chExt cx="9144000" cy="6858000"/>
          </a:xfrm>
        </p:grpSpPr>
        <p:sp>
          <p:nvSpPr>
            <p:cNvPr id="33" name="Rectangle 32"/>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67"/>
            <p:cNvGrpSpPr>
              <a:grpSpLocks noChangeAspect="1"/>
            </p:cNvGrpSpPr>
            <p:nvPr userDrawn="1"/>
          </p:nvGrpSpPr>
          <p:grpSpPr bwMode="auto">
            <a:xfrm flipH="1" flipV="1">
              <a:off x="152398" y="152400"/>
              <a:ext cx="1066802" cy="689114"/>
              <a:chOff x="2497" y="1995"/>
              <a:chExt cx="805" cy="520"/>
            </a:xfrm>
            <a:solidFill>
              <a:schemeClr val="accent2">
                <a:lumMod val="20000"/>
                <a:lumOff val="80000"/>
              </a:schemeClr>
            </a:solidFill>
          </p:grpSpPr>
          <p:sp>
            <p:nvSpPr>
              <p:cNvPr id="8" name="Rectangle 69"/>
              <p:cNvSpPr>
                <a:spLocks noChangeArrowheads="1"/>
              </p:cNvSpPr>
              <p:nvPr userDrawn="1"/>
            </p:nvSpPr>
            <p:spPr bwMode="auto">
              <a:xfrm>
                <a:off x="3043" y="2467"/>
                <a:ext cx="46"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70"/>
              <p:cNvSpPr>
                <a:spLocks noChangeArrowheads="1"/>
              </p:cNvSpPr>
              <p:nvPr userDrawn="1"/>
            </p:nvSpPr>
            <p:spPr bwMode="auto">
              <a:xfrm>
                <a:off x="2699"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71"/>
              <p:cNvSpPr>
                <a:spLocks noChangeArrowheads="1"/>
              </p:cNvSpPr>
              <p:nvPr userDrawn="1"/>
            </p:nvSpPr>
            <p:spPr bwMode="auto">
              <a:xfrm>
                <a:off x="2598" y="2467"/>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72"/>
              <p:cNvSpPr>
                <a:spLocks noChangeArrowheads="1"/>
              </p:cNvSpPr>
              <p:nvPr userDrawn="1"/>
            </p:nvSpPr>
            <p:spPr bwMode="auto">
              <a:xfrm>
                <a:off x="2497"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73"/>
              <p:cNvSpPr>
                <a:spLocks noChangeArrowheads="1"/>
              </p:cNvSpPr>
              <p:nvPr userDrawn="1"/>
            </p:nvSpPr>
            <p:spPr bwMode="auto">
              <a:xfrm>
                <a:off x="3148"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74"/>
              <p:cNvSpPr>
                <a:spLocks noChangeArrowheads="1"/>
              </p:cNvSpPr>
              <p:nvPr userDrawn="1"/>
            </p:nvSpPr>
            <p:spPr bwMode="auto">
              <a:xfrm>
                <a:off x="3254" y="2467"/>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75"/>
              <p:cNvSpPr>
                <a:spLocks noChangeArrowheads="1"/>
              </p:cNvSpPr>
              <p:nvPr userDrawn="1"/>
            </p:nvSpPr>
            <p:spPr bwMode="auto">
              <a:xfrm>
                <a:off x="3148"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76"/>
              <p:cNvSpPr>
                <a:spLocks noChangeArrowheads="1"/>
              </p:cNvSpPr>
              <p:nvPr userDrawn="1"/>
            </p:nvSpPr>
            <p:spPr bwMode="auto">
              <a:xfrm>
                <a:off x="3254"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77"/>
              <p:cNvSpPr>
                <a:spLocks noChangeArrowheads="1"/>
              </p:cNvSpPr>
              <p:nvPr userDrawn="1"/>
            </p:nvSpPr>
            <p:spPr bwMode="auto">
              <a:xfrm>
                <a:off x="3148" y="2100"/>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78"/>
              <p:cNvSpPr>
                <a:spLocks noChangeArrowheads="1"/>
              </p:cNvSpPr>
              <p:nvPr userDrawn="1"/>
            </p:nvSpPr>
            <p:spPr bwMode="auto">
              <a:xfrm>
                <a:off x="3254" y="2100"/>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79"/>
              <p:cNvSpPr>
                <a:spLocks noChangeArrowheads="1"/>
              </p:cNvSpPr>
              <p:nvPr userDrawn="1"/>
            </p:nvSpPr>
            <p:spPr bwMode="auto">
              <a:xfrm>
                <a:off x="2940"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80"/>
              <p:cNvSpPr>
                <a:spLocks noChangeArrowheads="1"/>
              </p:cNvSpPr>
              <p:nvPr userDrawn="1"/>
            </p:nvSpPr>
            <p:spPr bwMode="auto">
              <a:xfrm>
                <a:off x="3046" y="2206"/>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81"/>
              <p:cNvSpPr>
                <a:spLocks noChangeArrowheads="1"/>
              </p:cNvSpPr>
              <p:nvPr userDrawn="1"/>
            </p:nvSpPr>
            <p:spPr bwMode="auto">
              <a:xfrm>
                <a:off x="2839" y="2206"/>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82"/>
              <p:cNvSpPr>
                <a:spLocks noChangeArrowheads="1"/>
              </p:cNvSpPr>
              <p:nvPr userDrawn="1"/>
            </p:nvSpPr>
            <p:spPr bwMode="auto">
              <a:xfrm>
                <a:off x="3148"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83"/>
              <p:cNvSpPr>
                <a:spLocks noChangeArrowheads="1"/>
              </p:cNvSpPr>
              <p:nvPr userDrawn="1"/>
            </p:nvSpPr>
            <p:spPr bwMode="auto">
              <a:xfrm>
                <a:off x="3254"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84"/>
              <p:cNvSpPr>
                <a:spLocks noChangeArrowheads="1"/>
              </p:cNvSpPr>
              <p:nvPr userDrawn="1"/>
            </p:nvSpPr>
            <p:spPr bwMode="auto">
              <a:xfrm>
                <a:off x="2940"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85"/>
              <p:cNvSpPr>
                <a:spLocks noChangeArrowheads="1"/>
              </p:cNvSpPr>
              <p:nvPr userDrawn="1"/>
            </p:nvSpPr>
            <p:spPr bwMode="auto">
              <a:xfrm>
                <a:off x="3046" y="2305"/>
                <a:ext cx="47"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86"/>
              <p:cNvSpPr>
                <a:spLocks noChangeArrowheads="1"/>
              </p:cNvSpPr>
              <p:nvPr userDrawn="1"/>
            </p:nvSpPr>
            <p:spPr bwMode="auto">
              <a:xfrm>
                <a:off x="2839" y="2305"/>
                <a:ext cx="48" cy="4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87"/>
              <p:cNvSpPr>
                <a:spLocks noChangeArrowheads="1"/>
              </p:cNvSpPr>
              <p:nvPr userDrawn="1"/>
            </p:nvSpPr>
            <p:spPr bwMode="auto">
              <a:xfrm>
                <a:off x="3148" y="1995"/>
                <a:ext cx="48" cy="4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88"/>
              <p:cNvSpPr>
                <a:spLocks noChangeArrowheads="1"/>
              </p:cNvSpPr>
              <p:nvPr userDrawn="1"/>
            </p:nvSpPr>
            <p:spPr bwMode="auto">
              <a:xfrm>
                <a:off x="3254" y="1995"/>
                <a:ext cx="48" cy="47"/>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30" name="Freeform 29"/>
            <p:cNvSpPr>
              <a:spLocks/>
            </p:cNvSpPr>
            <p:nvPr userDrawn="1"/>
          </p:nvSpPr>
          <p:spPr bwMode="auto">
            <a:xfrm>
              <a:off x="8054975" y="0"/>
              <a:ext cx="1089025" cy="2663164"/>
            </a:xfrm>
            <a:custGeom>
              <a:avLst/>
              <a:gdLst/>
              <a:ahLst/>
              <a:cxnLst>
                <a:cxn ang="0">
                  <a:pos x="0" y="0"/>
                </a:cxn>
                <a:cxn ang="0">
                  <a:pos x="1432" y="0"/>
                </a:cxn>
                <a:cxn ang="0">
                  <a:pos x="1432" y="3492"/>
                </a:cxn>
                <a:cxn ang="0">
                  <a:pos x="1419" y="3252"/>
                </a:cxn>
                <a:cxn ang="0">
                  <a:pos x="1406" y="3024"/>
                </a:cxn>
                <a:cxn ang="0">
                  <a:pos x="1393" y="2807"/>
                </a:cxn>
                <a:cxn ang="0">
                  <a:pos x="1379" y="2601"/>
                </a:cxn>
                <a:cxn ang="0">
                  <a:pos x="1364" y="2407"/>
                </a:cxn>
                <a:cxn ang="0">
                  <a:pos x="1348" y="2222"/>
                </a:cxn>
                <a:cxn ang="0">
                  <a:pos x="1330" y="2047"/>
                </a:cxn>
                <a:cxn ang="0">
                  <a:pos x="1311" y="1881"/>
                </a:cxn>
                <a:cxn ang="0">
                  <a:pos x="1291" y="1726"/>
                </a:cxn>
                <a:cxn ang="0">
                  <a:pos x="1268" y="1580"/>
                </a:cxn>
                <a:cxn ang="0">
                  <a:pos x="1245" y="1442"/>
                </a:cxn>
                <a:cxn ang="0">
                  <a:pos x="1218" y="1313"/>
                </a:cxn>
                <a:cxn ang="0">
                  <a:pos x="1190" y="1192"/>
                </a:cxn>
                <a:cxn ang="0">
                  <a:pos x="1158" y="1078"/>
                </a:cxn>
                <a:cxn ang="0">
                  <a:pos x="1125" y="973"/>
                </a:cxn>
                <a:cxn ang="0">
                  <a:pos x="1089" y="873"/>
                </a:cxn>
                <a:cxn ang="0">
                  <a:pos x="1049" y="781"/>
                </a:cxn>
                <a:cxn ang="0">
                  <a:pos x="1007" y="696"/>
                </a:cxn>
                <a:cxn ang="0">
                  <a:pos x="962" y="617"/>
                </a:cxn>
                <a:cxn ang="0">
                  <a:pos x="913" y="544"/>
                </a:cxn>
                <a:cxn ang="0">
                  <a:pos x="860" y="475"/>
                </a:cxn>
                <a:cxn ang="0">
                  <a:pos x="804" y="413"/>
                </a:cxn>
                <a:cxn ang="0">
                  <a:pos x="744" y="354"/>
                </a:cxn>
                <a:cxn ang="0">
                  <a:pos x="680" y="301"/>
                </a:cxn>
                <a:cxn ang="0">
                  <a:pos x="611" y="252"/>
                </a:cxn>
                <a:cxn ang="0">
                  <a:pos x="539" y="206"/>
                </a:cxn>
                <a:cxn ang="0">
                  <a:pos x="461" y="165"/>
                </a:cxn>
                <a:cxn ang="0">
                  <a:pos x="379" y="128"/>
                </a:cxn>
                <a:cxn ang="0">
                  <a:pos x="292" y="92"/>
                </a:cxn>
                <a:cxn ang="0">
                  <a:pos x="200" y="59"/>
                </a:cxn>
                <a:cxn ang="0">
                  <a:pos x="103" y="28"/>
                </a:cxn>
                <a:cxn ang="0">
                  <a:pos x="0" y="0"/>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51"/>
            <p:cNvSpPr>
              <a:spLocks/>
            </p:cNvSpPr>
            <p:nvPr userDrawn="1"/>
          </p:nvSpPr>
          <p:spPr bwMode="auto">
            <a:xfrm>
              <a:off x="1295400" y="5715000"/>
              <a:ext cx="6858000" cy="914400"/>
            </a:xfrm>
            <a:custGeom>
              <a:avLst/>
              <a:gdLst/>
              <a:ahLst/>
              <a:cxnLst>
                <a:cxn ang="0">
                  <a:pos x="17264" y="180"/>
                </a:cxn>
                <a:cxn ang="0">
                  <a:pos x="16706" y="689"/>
                </a:cxn>
                <a:cxn ang="0">
                  <a:pos x="15959" y="1141"/>
                </a:cxn>
                <a:cxn ang="0">
                  <a:pos x="15050" y="1535"/>
                </a:cxn>
                <a:cxn ang="0">
                  <a:pos x="14003" y="1871"/>
                </a:cxn>
                <a:cxn ang="0">
                  <a:pos x="12844" y="2151"/>
                </a:cxn>
                <a:cxn ang="0">
                  <a:pos x="11599" y="2374"/>
                </a:cxn>
                <a:cxn ang="0">
                  <a:pos x="10294" y="2540"/>
                </a:cxn>
                <a:cxn ang="0">
                  <a:pos x="8951" y="2649"/>
                </a:cxn>
                <a:cxn ang="0">
                  <a:pos x="7599" y="2704"/>
                </a:cxn>
                <a:cxn ang="0">
                  <a:pos x="6264" y="2702"/>
                </a:cxn>
                <a:cxn ang="0">
                  <a:pos x="4968" y="2645"/>
                </a:cxn>
                <a:cxn ang="0">
                  <a:pos x="3740" y="2534"/>
                </a:cxn>
                <a:cxn ang="0">
                  <a:pos x="2603" y="2367"/>
                </a:cxn>
                <a:cxn ang="0">
                  <a:pos x="1584" y="2147"/>
                </a:cxn>
                <a:cxn ang="0">
                  <a:pos x="708" y="1871"/>
                </a:cxn>
                <a:cxn ang="0">
                  <a:pos x="0" y="1543"/>
                </a:cxn>
                <a:cxn ang="0">
                  <a:pos x="341" y="1635"/>
                </a:cxn>
                <a:cxn ang="0">
                  <a:pos x="1155" y="1920"/>
                </a:cxn>
                <a:cxn ang="0">
                  <a:pos x="2121" y="2151"/>
                </a:cxn>
                <a:cxn ang="0">
                  <a:pos x="3215" y="2331"/>
                </a:cxn>
                <a:cxn ang="0">
                  <a:pos x="4413" y="2457"/>
                </a:cxn>
                <a:cxn ang="0">
                  <a:pos x="5686" y="2531"/>
                </a:cxn>
                <a:cxn ang="0">
                  <a:pos x="7011" y="2550"/>
                </a:cxn>
                <a:cxn ang="0">
                  <a:pos x="8361" y="2515"/>
                </a:cxn>
                <a:cxn ang="0">
                  <a:pos x="9712" y="2426"/>
                </a:cxn>
                <a:cxn ang="0">
                  <a:pos x="11037" y="2283"/>
                </a:cxn>
                <a:cxn ang="0">
                  <a:pos x="12311" y="2084"/>
                </a:cxn>
                <a:cxn ang="0">
                  <a:pos x="13509" y="1831"/>
                </a:cxn>
                <a:cxn ang="0">
                  <a:pos x="14604" y="1522"/>
                </a:cxn>
                <a:cxn ang="0">
                  <a:pos x="15571" y="1158"/>
                </a:cxn>
                <a:cxn ang="0">
                  <a:pos x="16386" y="737"/>
                </a:cxn>
                <a:cxn ang="0">
                  <a:pos x="17021" y="260"/>
                </a:cxn>
              </a:cxnLst>
              <a:rect l="0" t="0" r="r" b="b"/>
              <a:pathLst>
                <a:path w="17264" h="2710">
                  <a:moveTo>
                    <a:pt x="17264" y="0"/>
                  </a:moveTo>
                  <a:lnTo>
                    <a:pt x="17264" y="180"/>
                  </a:lnTo>
                  <a:lnTo>
                    <a:pt x="17010" y="442"/>
                  </a:lnTo>
                  <a:lnTo>
                    <a:pt x="16706" y="689"/>
                  </a:lnTo>
                  <a:lnTo>
                    <a:pt x="16354" y="923"/>
                  </a:lnTo>
                  <a:lnTo>
                    <a:pt x="15959" y="1141"/>
                  </a:lnTo>
                  <a:lnTo>
                    <a:pt x="15524" y="1345"/>
                  </a:lnTo>
                  <a:lnTo>
                    <a:pt x="15050" y="1535"/>
                  </a:lnTo>
                  <a:lnTo>
                    <a:pt x="14543" y="1710"/>
                  </a:lnTo>
                  <a:lnTo>
                    <a:pt x="14003" y="1871"/>
                  </a:lnTo>
                  <a:lnTo>
                    <a:pt x="13437" y="2018"/>
                  </a:lnTo>
                  <a:lnTo>
                    <a:pt x="12844" y="2151"/>
                  </a:lnTo>
                  <a:lnTo>
                    <a:pt x="12232" y="2269"/>
                  </a:lnTo>
                  <a:lnTo>
                    <a:pt x="11599" y="2374"/>
                  </a:lnTo>
                  <a:lnTo>
                    <a:pt x="10952" y="2464"/>
                  </a:lnTo>
                  <a:lnTo>
                    <a:pt x="10294" y="2540"/>
                  </a:lnTo>
                  <a:lnTo>
                    <a:pt x="9625" y="2602"/>
                  </a:lnTo>
                  <a:lnTo>
                    <a:pt x="8951" y="2649"/>
                  </a:lnTo>
                  <a:lnTo>
                    <a:pt x="8275" y="2684"/>
                  </a:lnTo>
                  <a:lnTo>
                    <a:pt x="7599" y="2704"/>
                  </a:lnTo>
                  <a:lnTo>
                    <a:pt x="6928" y="2710"/>
                  </a:lnTo>
                  <a:lnTo>
                    <a:pt x="6264" y="2702"/>
                  </a:lnTo>
                  <a:lnTo>
                    <a:pt x="5609" y="2681"/>
                  </a:lnTo>
                  <a:lnTo>
                    <a:pt x="4968" y="2645"/>
                  </a:lnTo>
                  <a:lnTo>
                    <a:pt x="4344" y="2597"/>
                  </a:lnTo>
                  <a:lnTo>
                    <a:pt x="3740" y="2534"/>
                  </a:lnTo>
                  <a:lnTo>
                    <a:pt x="3158" y="2457"/>
                  </a:lnTo>
                  <a:lnTo>
                    <a:pt x="2603" y="2367"/>
                  </a:lnTo>
                  <a:lnTo>
                    <a:pt x="2077" y="2264"/>
                  </a:lnTo>
                  <a:lnTo>
                    <a:pt x="1584" y="2147"/>
                  </a:lnTo>
                  <a:lnTo>
                    <a:pt x="1126" y="2016"/>
                  </a:lnTo>
                  <a:lnTo>
                    <a:pt x="708" y="1871"/>
                  </a:lnTo>
                  <a:lnTo>
                    <a:pt x="331" y="1714"/>
                  </a:lnTo>
                  <a:lnTo>
                    <a:pt x="0" y="1543"/>
                  </a:lnTo>
                  <a:lnTo>
                    <a:pt x="0" y="1474"/>
                  </a:lnTo>
                  <a:lnTo>
                    <a:pt x="341" y="1635"/>
                  </a:lnTo>
                  <a:lnTo>
                    <a:pt x="727" y="1784"/>
                  </a:lnTo>
                  <a:lnTo>
                    <a:pt x="1155" y="1920"/>
                  </a:lnTo>
                  <a:lnTo>
                    <a:pt x="1621" y="2042"/>
                  </a:lnTo>
                  <a:lnTo>
                    <a:pt x="2121" y="2151"/>
                  </a:lnTo>
                  <a:lnTo>
                    <a:pt x="2654" y="2249"/>
                  </a:lnTo>
                  <a:lnTo>
                    <a:pt x="3215" y="2331"/>
                  </a:lnTo>
                  <a:lnTo>
                    <a:pt x="3803" y="2401"/>
                  </a:lnTo>
                  <a:lnTo>
                    <a:pt x="4413" y="2457"/>
                  </a:lnTo>
                  <a:lnTo>
                    <a:pt x="5041" y="2500"/>
                  </a:lnTo>
                  <a:lnTo>
                    <a:pt x="5686" y="2531"/>
                  </a:lnTo>
                  <a:lnTo>
                    <a:pt x="6343" y="2547"/>
                  </a:lnTo>
                  <a:lnTo>
                    <a:pt x="7011" y="2550"/>
                  </a:lnTo>
                  <a:lnTo>
                    <a:pt x="7685" y="2539"/>
                  </a:lnTo>
                  <a:lnTo>
                    <a:pt x="8361" y="2515"/>
                  </a:lnTo>
                  <a:lnTo>
                    <a:pt x="9039" y="2478"/>
                  </a:lnTo>
                  <a:lnTo>
                    <a:pt x="9712" y="2426"/>
                  </a:lnTo>
                  <a:lnTo>
                    <a:pt x="10379" y="2361"/>
                  </a:lnTo>
                  <a:lnTo>
                    <a:pt x="11037" y="2283"/>
                  </a:lnTo>
                  <a:lnTo>
                    <a:pt x="11682" y="2190"/>
                  </a:lnTo>
                  <a:lnTo>
                    <a:pt x="12311" y="2084"/>
                  </a:lnTo>
                  <a:lnTo>
                    <a:pt x="12921" y="1964"/>
                  </a:lnTo>
                  <a:lnTo>
                    <a:pt x="13509" y="1831"/>
                  </a:lnTo>
                  <a:lnTo>
                    <a:pt x="14070" y="1683"/>
                  </a:lnTo>
                  <a:lnTo>
                    <a:pt x="14604" y="1522"/>
                  </a:lnTo>
                  <a:lnTo>
                    <a:pt x="15105" y="1347"/>
                  </a:lnTo>
                  <a:lnTo>
                    <a:pt x="15571" y="1158"/>
                  </a:lnTo>
                  <a:lnTo>
                    <a:pt x="15999" y="954"/>
                  </a:lnTo>
                  <a:lnTo>
                    <a:pt x="16386" y="737"/>
                  </a:lnTo>
                  <a:lnTo>
                    <a:pt x="16728" y="506"/>
                  </a:lnTo>
                  <a:lnTo>
                    <a:pt x="17021" y="260"/>
                  </a:lnTo>
                  <a:lnTo>
                    <a:pt x="17264" y="0"/>
                  </a:lnTo>
                  <a:close/>
                </a:path>
              </a:pathLst>
            </a:custGeom>
            <a:gradFill flip="none" rotWithShape="1">
              <a:gsLst>
                <a:gs pos="0">
                  <a:schemeClr val="bg1">
                    <a:alpha val="30000"/>
                  </a:schemeClr>
                </a:gs>
                <a:gs pos="50000">
                  <a:schemeClr val="accent2"/>
                </a:gs>
                <a:gs pos="100000">
                  <a:schemeClr val="bg1">
                    <a:alpha val="3000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CC116C-C53E-419D-966B-98799867CE91}" type="datetime1">
              <a:rPr lang="en-US" smtClean="0"/>
              <a:pPr/>
              <a:t>2/28/2011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EB126E-7B76-4621-A2DC-71CF1B4BDED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spcBef>
          <a:spcPct val="0"/>
        </a:spcBef>
        <a:buNone/>
        <a:defRPr sz="3600" kern="1200">
          <a:solidFill>
            <a:schemeClr val="accent2">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0B71BB-CF48-4B38-A432-E720E1CE09C2}" type="datetime1">
              <a:rPr lang="en-US" smtClean="0"/>
              <a:pPr/>
              <a:t>2/28/2011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969FB6-8607-469E-84BB-4E9214D062C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381000"/>
            <a:ext cx="87630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914400" y="1524000"/>
            <a:ext cx="80772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1" name="Rectangle 17"/>
          <p:cNvSpPr>
            <a:spLocks noGrp="1" noChangeArrowheads="1"/>
          </p:cNvSpPr>
          <p:nvPr>
            <p:ph type="dt" sz="half" idx="2"/>
          </p:nvPr>
        </p:nvSpPr>
        <p:spPr bwMode="auto">
          <a:xfrm>
            <a:off x="914400" y="6400800"/>
            <a:ext cx="19812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lvl1pPr>
          </a:lstStyle>
          <a:p>
            <a:fld id="{EC209943-9B89-4D0C-A1E4-E57F646A1C91}" type="datetime1">
              <a:rPr lang="en-US" smtClean="0"/>
              <a:pPr/>
              <a:t>2/28/2011</a:t>
            </a:fld>
            <a:endParaRPr lang="en-US" dirty="0"/>
          </a:p>
        </p:txBody>
      </p:sp>
      <p:sp>
        <p:nvSpPr>
          <p:cNvPr id="1042" name="Rectangle 18"/>
          <p:cNvSpPr>
            <a:spLocks noGrp="1" noChangeArrowheads="1"/>
          </p:cNvSpPr>
          <p:nvPr>
            <p:ph type="ftr" sz="quarter" idx="3"/>
          </p:nvPr>
        </p:nvSpPr>
        <p:spPr bwMode="auto">
          <a:xfrm>
            <a:off x="3403600" y="6400800"/>
            <a:ext cx="267335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a:lvl1pPr>
          </a:lstStyle>
          <a:p>
            <a:endParaRPr lang="en-US" dirty="0"/>
          </a:p>
        </p:txBody>
      </p:sp>
      <p:sp>
        <p:nvSpPr>
          <p:cNvPr id="1043" name="Rectangle 19"/>
          <p:cNvSpPr>
            <a:spLocks noGrp="1" noChangeArrowheads="1"/>
          </p:cNvSpPr>
          <p:nvPr>
            <p:ph type="sldNum" sz="quarter" idx="4"/>
          </p:nvPr>
        </p:nvSpPr>
        <p:spPr bwMode="auto">
          <a:xfrm>
            <a:off x="6586538" y="6400800"/>
            <a:ext cx="2405062"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lvl1pPr>
          </a:lstStyle>
          <a:p>
            <a:fld id="{DDEB126E-7B76-4621-A2DC-71CF1B4BDED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p:titleStyle>
    <p:bodyStyle>
      <a:lvl1pPr marL="342900" indent="-342900" algn="l" rtl="0" eaLnBrk="1" fontAlgn="base" hangingPunct="1">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000">
          <a:solidFill>
            <a:schemeClr val="tx1"/>
          </a:solidFill>
          <a:latin typeface="+mn-lt"/>
        </a:defRPr>
      </a:lvl4pPr>
      <a:lvl5pPr marL="2057400" indent="-228600" algn="l" rtl="0" eaLnBrk="1" fontAlgn="base" hangingPunct="1">
        <a:spcBef>
          <a:spcPct val="20000"/>
        </a:spcBef>
        <a:spcAft>
          <a:spcPct val="0"/>
        </a:spcAft>
        <a:buClr>
          <a:schemeClr val="tx1"/>
        </a:buClr>
        <a:buChar char="»"/>
        <a:defRPr sz="2000">
          <a:solidFill>
            <a:schemeClr val="tx1"/>
          </a:solidFill>
          <a:latin typeface="+mn-lt"/>
        </a:defRPr>
      </a:lvl5pPr>
      <a:lvl6pPr marL="2514600" indent="-228600" algn="l" rtl="0" eaLnBrk="1" fontAlgn="base" hangingPunct="1">
        <a:spcBef>
          <a:spcPct val="20000"/>
        </a:spcBef>
        <a:spcAft>
          <a:spcPct val="0"/>
        </a:spcAft>
        <a:buClr>
          <a:schemeClr val="tx1"/>
        </a:buClr>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tags" Target="../tags/tag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3.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5.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tags" Target="../tags/tag8.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9.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10.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11.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1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2" Type="http://schemas.openxmlformats.org/officeDocument/2006/relationships/hyperlink" Target="http://www.cimh.org/Services/MHSA/Workforce-Education-Training.aspx" TargetMode="Externa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3" Type="http://schemas.openxmlformats.org/officeDocument/2006/relationships/hyperlink" Target="mailto:mruffolo@dbh.sbcounty.gov" TargetMode="External"/><Relationship Id="rId2" Type="http://schemas.openxmlformats.org/officeDocument/2006/relationships/hyperlink" Target="Linda_Gaylor@sbcss.k12.ca.us" TargetMode="External"/><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81000"/>
            <a:ext cx="7373938" cy="1600200"/>
          </a:xfrm>
        </p:spPr>
        <p:txBody>
          <a:bodyPr/>
          <a:lstStyle/>
          <a:p>
            <a:r>
              <a:rPr lang="en-US" sz="3200" dirty="0" smtClean="0"/>
              <a:t>Department of Behavioral Health and San Bernardino County Superintendent of Schools ROP Collaborative</a:t>
            </a:r>
            <a:endParaRPr lang="en-US" sz="3200" dirty="0"/>
          </a:p>
        </p:txBody>
      </p:sp>
      <p:sp>
        <p:nvSpPr>
          <p:cNvPr id="3" name="Subtitle 2"/>
          <p:cNvSpPr>
            <a:spLocks noGrp="1"/>
          </p:cNvSpPr>
          <p:nvPr>
            <p:ph type="subTitle" idx="1"/>
          </p:nvPr>
        </p:nvSpPr>
        <p:spPr>
          <a:xfrm>
            <a:off x="152400" y="2590800"/>
            <a:ext cx="2057400" cy="1524000"/>
          </a:xfrm>
        </p:spPr>
        <p:txBody>
          <a:bodyPr/>
          <a:lstStyle/>
          <a:p>
            <a:r>
              <a:rPr lang="en-US" sz="1800" dirty="0" smtClean="0"/>
              <a:t>Incorporating Mental Health into existing ROP courses through training and  curricula development.</a:t>
            </a:r>
            <a:endParaRPr lang="en-US" sz="1800" dirty="0"/>
          </a:p>
        </p:txBody>
      </p:sp>
      <p:sp>
        <p:nvSpPr>
          <p:cNvPr id="6" name="TextBox 5"/>
          <p:cNvSpPr txBox="1"/>
          <p:nvPr/>
        </p:nvSpPr>
        <p:spPr>
          <a:xfrm>
            <a:off x="2438400" y="5105400"/>
            <a:ext cx="1981200" cy="923330"/>
          </a:xfrm>
          <a:prstGeom prst="rect">
            <a:avLst/>
          </a:prstGeom>
          <a:noFill/>
        </p:spPr>
        <p:txBody>
          <a:bodyPr wrap="square" rtlCol="0">
            <a:spAutoFit/>
          </a:bodyPr>
          <a:lstStyle/>
          <a:p>
            <a:pPr algn="ctr"/>
            <a:r>
              <a:rPr lang="en-US" dirty="0" smtClean="0">
                <a:solidFill>
                  <a:schemeClr val="bg1"/>
                </a:solidFill>
              </a:rPr>
              <a:t>Educating for Careers Conference</a:t>
            </a:r>
            <a:endParaRPr lang="en-US" dirty="0">
              <a:solidFill>
                <a:schemeClr val="bg1"/>
              </a:solidFill>
            </a:endParaRPr>
          </a:p>
        </p:txBody>
      </p:sp>
      <p:sp>
        <p:nvSpPr>
          <p:cNvPr id="7" name="TextBox 6"/>
          <p:cNvSpPr txBox="1"/>
          <p:nvPr/>
        </p:nvSpPr>
        <p:spPr>
          <a:xfrm>
            <a:off x="7010400" y="5257800"/>
            <a:ext cx="1981200" cy="369332"/>
          </a:xfrm>
          <a:prstGeom prst="rect">
            <a:avLst/>
          </a:prstGeom>
          <a:noFill/>
        </p:spPr>
        <p:txBody>
          <a:bodyPr wrap="square" rtlCol="0">
            <a:spAutoFit/>
          </a:bodyPr>
          <a:lstStyle/>
          <a:p>
            <a:pPr algn="ctr"/>
            <a:r>
              <a:rPr lang="en-US" dirty="0" smtClean="0">
                <a:solidFill>
                  <a:schemeClr val="bg1"/>
                </a:solidFill>
              </a:rPr>
              <a:t>March 2011</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305800" cy="914400"/>
          </a:xfrm>
        </p:spPr>
        <p:txBody>
          <a:bodyPr/>
          <a:lstStyle/>
          <a:p>
            <a:r>
              <a:rPr lang="en-US" dirty="0" smtClean="0"/>
              <a:t>Program Goal</a:t>
            </a:r>
            <a:endParaRPr lang="en-US" dirty="0"/>
          </a:p>
        </p:txBody>
      </p:sp>
      <p:sp>
        <p:nvSpPr>
          <p:cNvPr id="3" name="Content Placeholder 2"/>
          <p:cNvSpPr>
            <a:spLocks noGrp="1"/>
          </p:cNvSpPr>
          <p:nvPr>
            <p:ph idx="1"/>
          </p:nvPr>
        </p:nvSpPr>
        <p:spPr>
          <a:xfrm>
            <a:off x="914400" y="1905000"/>
            <a:ext cx="8077200" cy="4343400"/>
          </a:xfrm>
        </p:spPr>
        <p:txBody>
          <a:bodyPr/>
          <a:lstStyle/>
          <a:p>
            <a:pPr>
              <a:buNone/>
            </a:pPr>
            <a:r>
              <a:rPr lang="en-US" sz="2400" dirty="0" smtClean="0"/>
              <a:t>Introduce ROP health science teachers in order to provide students various career options in the field of behavioral health</a:t>
            </a:r>
            <a:endParaRPr lang="en-US" sz="2400" dirty="0"/>
          </a:p>
        </p:txBody>
      </p:sp>
      <p:pic>
        <p:nvPicPr>
          <p:cNvPr id="4" name="Content Placeholder 3" descr="Picture 021.jpg"/>
          <p:cNvPicPr>
            <a:picLocks noChangeAspect="1"/>
          </p:cNvPicPr>
          <p:nvPr/>
        </p:nvPicPr>
        <p:blipFill>
          <a:blip r:embed="rId2" cstate="print"/>
          <a:srcRect t="8716" r="14982" b="9931"/>
          <a:stretch>
            <a:fillRect/>
          </a:stretch>
        </p:blipFill>
        <p:spPr bwMode="auto">
          <a:xfrm>
            <a:off x="5486400" y="3886200"/>
            <a:ext cx="3211286" cy="2305538"/>
          </a:xfrm>
          <a:prstGeom prst="rect">
            <a:avLst/>
          </a:prstGeom>
          <a:noFill/>
          <a:ln w="9525">
            <a:noFill/>
            <a:miter lim="800000"/>
            <a:headEnd/>
            <a:tailEnd/>
          </a:ln>
          <a:effectLst/>
        </p:spPr>
      </p:pic>
      <p:pic>
        <p:nvPicPr>
          <p:cNvPr id="5" name="Picture 4" descr="Picture 036.jpg"/>
          <p:cNvPicPr>
            <a:picLocks noChangeAspect="1"/>
          </p:cNvPicPr>
          <p:nvPr/>
        </p:nvPicPr>
        <p:blipFill>
          <a:blip r:embed="rId3" cstate="print"/>
          <a:srcRect t="15945" r="6699"/>
          <a:stretch>
            <a:fillRect/>
          </a:stretch>
        </p:blipFill>
        <p:spPr>
          <a:xfrm>
            <a:off x="1600200" y="3886200"/>
            <a:ext cx="3276600" cy="2362200"/>
          </a:xfrm>
          <a:prstGeom prst="rect">
            <a:avLst/>
          </a:prstGeom>
        </p:spPr>
      </p:pic>
      <p:sp>
        <p:nvSpPr>
          <p:cNvPr id="6" name="Slide Number Placeholder 5"/>
          <p:cNvSpPr>
            <a:spLocks noGrp="1"/>
          </p:cNvSpPr>
          <p:nvPr>
            <p:ph type="sldNum" sz="quarter" idx="12"/>
          </p:nvPr>
        </p:nvSpPr>
        <p:spPr/>
        <p:txBody>
          <a:bodyPr/>
          <a:lstStyle/>
          <a:p>
            <a:fld id="{DDEB126E-7B76-4621-A2DC-71CF1B4BDED5}"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680325" cy="914400"/>
          </a:xfrm>
        </p:spPr>
        <p:txBody>
          <a:bodyPr/>
          <a:lstStyle/>
          <a:p>
            <a:r>
              <a:rPr lang="en-US" sz="3200" dirty="0" smtClean="0"/>
              <a:t>Partners: Roles and Responsibilities</a:t>
            </a:r>
            <a:endParaRPr lang="en-US" sz="3200" dirty="0"/>
          </a:p>
        </p:txBody>
      </p:sp>
      <p:sp>
        <p:nvSpPr>
          <p:cNvPr id="3" name="Content Placeholder 2"/>
          <p:cNvSpPr>
            <a:spLocks noGrp="1"/>
          </p:cNvSpPr>
          <p:nvPr>
            <p:ph idx="1"/>
          </p:nvPr>
        </p:nvSpPr>
        <p:spPr>
          <a:xfrm>
            <a:off x="762000" y="1905000"/>
            <a:ext cx="8229600" cy="4343400"/>
          </a:xfrm>
        </p:spPr>
        <p:txBody>
          <a:bodyPr/>
          <a:lstStyle/>
          <a:p>
            <a:r>
              <a:rPr lang="en-US" sz="2400" dirty="0" smtClean="0"/>
              <a:t>Department of Behavioral Health (DBH)</a:t>
            </a:r>
          </a:p>
          <a:p>
            <a:pPr lvl="1"/>
            <a:r>
              <a:rPr lang="en-US" sz="2400" dirty="0" smtClean="0"/>
              <a:t>Develop curriculum for the immersion training</a:t>
            </a:r>
          </a:p>
          <a:p>
            <a:r>
              <a:rPr lang="en-US" sz="2400" dirty="0" smtClean="0"/>
              <a:t>San Bernardino County Superintendent of Schools (SBCSS) ROP</a:t>
            </a:r>
          </a:p>
          <a:p>
            <a:pPr lvl="1"/>
            <a:r>
              <a:rPr lang="en-US" sz="2400" dirty="0" smtClean="0"/>
              <a:t>Funding</a:t>
            </a:r>
          </a:p>
          <a:p>
            <a:pPr lvl="1"/>
            <a:r>
              <a:rPr lang="en-US" sz="2400" dirty="0" smtClean="0"/>
              <a:t>Teacher recruitment</a:t>
            </a:r>
          </a:p>
          <a:p>
            <a:pPr lvl="1"/>
            <a:r>
              <a:rPr lang="en-US" sz="2400" dirty="0" smtClean="0"/>
              <a:t>Curriculum development</a:t>
            </a:r>
          </a:p>
          <a:p>
            <a:r>
              <a:rPr lang="en-US" sz="2400" dirty="0" smtClean="0"/>
              <a:t>Cal-HOSA</a:t>
            </a:r>
          </a:p>
          <a:p>
            <a:pPr lvl="1"/>
            <a:r>
              <a:rPr lang="en-US" sz="2400" dirty="0" smtClean="0"/>
              <a:t>Facilitators</a:t>
            </a:r>
            <a:endParaRPr lang="en-US" sz="2400" dirty="0"/>
          </a:p>
        </p:txBody>
      </p:sp>
      <p:sp>
        <p:nvSpPr>
          <p:cNvPr id="4" name="Slide Number Placeholder 3"/>
          <p:cNvSpPr>
            <a:spLocks noGrp="1"/>
          </p:cNvSpPr>
          <p:nvPr>
            <p:ph type="sldNum" sz="quarter" idx="12"/>
          </p:nvPr>
        </p:nvSpPr>
        <p:spPr/>
        <p:txBody>
          <a:bodyPr/>
          <a:lstStyle/>
          <a:p>
            <a:fld id="{DDEB126E-7B76-4621-A2DC-71CF1B4BDED5}"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305800" cy="990600"/>
          </a:xfrm>
        </p:spPr>
        <p:txBody>
          <a:bodyPr>
            <a:normAutofit/>
          </a:bodyPr>
          <a:lstStyle/>
          <a:p>
            <a:r>
              <a:rPr lang="en-US" dirty="0" smtClean="0"/>
              <a:t>Program Design</a:t>
            </a:r>
            <a:endParaRPr lang="en-US" dirty="0"/>
          </a:p>
        </p:txBody>
      </p:sp>
      <p:sp>
        <p:nvSpPr>
          <p:cNvPr id="3" name="Content Placeholder 2"/>
          <p:cNvSpPr>
            <a:spLocks noGrp="1"/>
          </p:cNvSpPr>
          <p:nvPr>
            <p:ph idx="1"/>
          </p:nvPr>
        </p:nvSpPr>
        <p:spPr>
          <a:xfrm>
            <a:off x="914400" y="1905000"/>
            <a:ext cx="8077200" cy="4343400"/>
          </a:xfrm>
        </p:spPr>
        <p:txBody>
          <a:bodyPr/>
          <a:lstStyle/>
          <a:p>
            <a:pPr>
              <a:buNone/>
            </a:pPr>
            <a:r>
              <a:rPr lang="en-US" sz="2400" dirty="0" smtClean="0"/>
              <a:t>The Professional Development for ROP health science teachers began in 2009 and included:</a:t>
            </a:r>
          </a:p>
          <a:p>
            <a:r>
              <a:rPr lang="en-US" sz="2400" dirty="0" smtClean="0"/>
              <a:t>DBH Orientation/Training</a:t>
            </a:r>
          </a:p>
          <a:p>
            <a:r>
              <a:rPr lang="en-US" sz="2400" dirty="0" smtClean="0"/>
              <a:t>Summer internship</a:t>
            </a:r>
          </a:p>
          <a:p>
            <a:r>
              <a:rPr lang="en-US" sz="2400" dirty="0" smtClean="0"/>
              <a:t>Curriculum/Lesson Plan Development</a:t>
            </a:r>
          </a:p>
        </p:txBody>
      </p:sp>
      <p:sp>
        <p:nvSpPr>
          <p:cNvPr id="4" name="Slide Number Placeholder 3"/>
          <p:cNvSpPr>
            <a:spLocks noGrp="1"/>
          </p:cNvSpPr>
          <p:nvPr>
            <p:ph type="sldNum" sz="quarter" idx="12"/>
          </p:nvPr>
        </p:nvSpPr>
        <p:spPr/>
        <p:txBody>
          <a:bodyPr/>
          <a:lstStyle/>
          <a:p>
            <a:fld id="{DDEB126E-7B76-4621-A2DC-71CF1B4BDED5}"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229600" cy="914400"/>
          </a:xfrm>
        </p:spPr>
        <p:txBody>
          <a:bodyPr/>
          <a:lstStyle/>
          <a:p>
            <a:r>
              <a:rPr lang="en-US" dirty="0" smtClean="0"/>
              <a:t>DBH Training Overview – Year 1</a:t>
            </a:r>
            <a:endParaRPr lang="en-US" dirty="0"/>
          </a:p>
        </p:txBody>
      </p:sp>
      <p:pic>
        <p:nvPicPr>
          <p:cNvPr id="6" name="Picture 5" descr="Picture 028.jpg"/>
          <p:cNvPicPr>
            <a:picLocks noChangeAspect="1"/>
          </p:cNvPicPr>
          <p:nvPr/>
        </p:nvPicPr>
        <p:blipFill>
          <a:blip r:embed="rId2" cstate="print"/>
          <a:stretch>
            <a:fillRect/>
          </a:stretch>
        </p:blipFill>
        <p:spPr>
          <a:xfrm>
            <a:off x="4267200" y="3733800"/>
            <a:ext cx="3336240" cy="2971800"/>
          </a:xfrm>
          <a:prstGeom prst="rect">
            <a:avLst/>
          </a:prstGeom>
        </p:spPr>
      </p:pic>
      <p:sp>
        <p:nvSpPr>
          <p:cNvPr id="7" name="TextBox 6"/>
          <p:cNvSpPr txBox="1"/>
          <p:nvPr/>
        </p:nvSpPr>
        <p:spPr>
          <a:xfrm>
            <a:off x="762000" y="1828800"/>
            <a:ext cx="7924800" cy="1938992"/>
          </a:xfrm>
          <a:prstGeom prst="rect">
            <a:avLst/>
          </a:prstGeom>
          <a:noFill/>
        </p:spPr>
        <p:txBody>
          <a:bodyPr wrap="square" rtlCol="0">
            <a:spAutoFit/>
          </a:bodyPr>
          <a:lstStyle/>
          <a:p>
            <a:pPr marL="60325" lvl="1">
              <a:buFont typeface="Arial" pitchFamily="34" charset="0"/>
              <a:buChar char="•"/>
            </a:pPr>
            <a:r>
              <a:rPr lang="en-US" sz="2400" dirty="0" smtClean="0"/>
              <a:t>5 Teachers</a:t>
            </a:r>
          </a:p>
          <a:p>
            <a:pPr marL="60325" lvl="1">
              <a:buFont typeface="Arial" pitchFamily="34" charset="0"/>
              <a:buChar char="•"/>
            </a:pPr>
            <a:r>
              <a:rPr lang="en-US" sz="2400" dirty="0" smtClean="0"/>
              <a:t>4-Day Training</a:t>
            </a:r>
          </a:p>
          <a:p>
            <a:pPr marL="517525" lvl="2">
              <a:buFont typeface="Arial" pitchFamily="34" charset="0"/>
              <a:buChar char="–"/>
            </a:pPr>
            <a:r>
              <a:rPr lang="en-US" sz="2400" dirty="0" smtClean="0"/>
              <a:t>Day 1 - DBH Orientation</a:t>
            </a:r>
          </a:p>
          <a:p>
            <a:pPr marL="517525" lvl="2">
              <a:buFont typeface="Arial" pitchFamily="34" charset="0"/>
              <a:buChar char="–"/>
            </a:pPr>
            <a:r>
              <a:rPr lang="en-US" sz="2400" dirty="0" smtClean="0"/>
              <a:t>Day 2 &amp; 3 – Job-Shadowing</a:t>
            </a:r>
          </a:p>
          <a:p>
            <a:pPr marL="517525" lvl="2">
              <a:buFont typeface="Arial" pitchFamily="34" charset="0"/>
              <a:buChar char="–"/>
            </a:pPr>
            <a:r>
              <a:rPr lang="en-US" sz="2400" dirty="0" smtClean="0"/>
              <a:t>Day 4 – DBH Administrative Services</a:t>
            </a:r>
          </a:p>
        </p:txBody>
      </p:sp>
      <p:sp>
        <p:nvSpPr>
          <p:cNvPr id="5" name="Slide Number Placeholder 4"/>
          <p:cNvSpPr>
            <a:spLocks noGrp="1"/>
          </p:cNvSpPr>
          <p:nvPr>
            <p:ph type="sldNum" sz="quarter" idx="12"/>
          </p:nvPr>
        </p:nvSpPr>
        <p:spPr/>
        <p:txBody>
          <a:bodyPr/>
          <a:lstStyle/>
          <a:p>
            <a:fld id="{DDEB126E-7B76-4621-A2DC-71CF1B4BDED5}" type="slidenum">
              <a:rPr lang="en-US" smtClean="0"/>
              <a:pPr/>
              <a:t>13</a:t>
            </a:fld>
            <a:endParaRPr lang="en-US" dirty="0"/>
          </a:p>
        </p:txBody>
      </p:sp>
      <p:pic>
        <p:nvPicPr>
          <p:cNvPr id="8" name="Content Placeholder 3" descr="Picture 019.jpg"/>
          <p:cNvPicPr>
            <a:picLocks noGrp="1" noChangeAspect="1"/>
          </p:cNvPicPr>
          <p:nvPr>
            <p:ph idx="1"/>
          </p:nvPr>
        </p:nvPicPr>
        <p:blipFill>
          <a:blip r:embed="rId3" cstate="print"/>
          <a:stretch>
            <a:fillRect/>
          </a:stretch>
        </p:blipFill>
        <p:spPr>
          <a:xfrm>
            <a:off x="3194858" y="4796555"/>
            <a:ext cx="2215342" cy="166232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229600" cy="914400"/>
          </a:xfrm>
        </p:spPr>
        <p:txBody>
          <a:bodyPr/>
          <a:lstStyle/>
          <a:p>
            <a:r>
              <a:rPr lang="en-US" dirty="0" smtClean="0"/>
              <a:t>DBH Training Overview – Year 2</a:t>
            </a:r>
            <a:endParaRPr lang="en-US" dirty="0"/>
          </a:p>
        </p:txBody>
      </p:sp>
      <p:sp>
        <p:nvSpPr>
          <p:cNvPr id="3" name="Content Placeholder 2"/>
          <p:cNvSpPr>
            <a:spLocks noGrp="1"/>
          </p:cNvSpPr>
          <p:nvPr>
            <p:ph idx="1"/>
          </p:nvPr>
        </p:nvSpPr>
        <p:spPr>
          <a:xfrm>
            <a:off x="914400" y="1828800"/>
            <a:ext cx="8077200" cy="4419600"/>
          </a:xfrm>
        </p:spPr>
        <p:txBody>
          <a:bodyPr/>
          <a:lstStyle/>
          <a:p>
            <a:pPr marL="285750" lvl="1">
              <a:buNone/>
            </a:pPr>
            <a:r>
              <a:rPr lang="en-US" dirty="0" smtClean="0"/>
              <a:t>As a result of feedback from Year 1, the training for Year 2 was revised:</a:t>
            </a:r>
          </a:p>
          <a:p>
            <a:pPr marL="285750" lvl="1">
              <a:buFont typeface="Arial" pitchFamily="34" charset="0"/>
              <a:buChar char="•"/>
            </a:pPr>
            <a:r>
              <a:rPr lang="en-US" dirty="0" smtClean="0"/>
              <a:t>4 </a:t>
            </a:r>
            <a:r>
              <a:rPr lang="en-US" dirty="0" smtClean="0"/>
              <a:t>Teachers</a:t>
            </a:r>
          </a:p>
          <a:p>
            <a:pPr marL="285750" lvl="1">
              <a:buFont typeface="Arial" pitchFamily="34" charset="0"/>
              <a:buChar char="•"/>
            </a:pPr>
            <a:r>
              <a:rPr lang="en-US" dirty="0" smtClean="0"/>
              <a:t>3-Day training</a:t>
            </a:r>
          </a:p>
          <a:p>
            <a:pPr marL="685800" lvl="2">
              <a:buFont typeface="Arial" pitchFamily="34" charset="0"/>
              <a:buChar char="–"/>
            </a:pPr>
            <a:r>
              <a:rPr lang="en-US" dirty="0" smtClean="0"/>
              <a:t>Day 1- Orientation</a:t>
            </a:r>
          </a:p>
          <a:p>
            <a:pPr marL="685800" lvl="2">
              <a:buFont typeface="Arial" pitchFamily="34" charset="0"/>
              <a:buChar char="–"/>
            </a:pPr>
            <a:r>
              <a:rPr lang="en-US" dirty="0" smtClean="0"/>
              <a:t>Day 2 &amp; 3 – Job-Shadowing</a:t>
            </a:r>
          </a:p>
          <a:p>
            <a:pPr lvl="2">
              <a:buFont typeface="Arial" pitchFamily="34" charset="0"/>
              <a:buChar char="•"/>
            </a:pPr>
            <a:endParaRPr lang="en-US" dirty="0" smtClean="0"/>
          </a:p>
          <a:p>
            <a:pPr lvl="2">
              <a:buNone/>
            </a:pPr>
            <a:endParaRPr lang="en-US" dirty="0" smtClean="0"/>
          </a:p>
        </p:txBody>
      </p:sp>
      <p:pic>
        <p:nvPicPr>
          <p:cNvPr id="5" name="Picture 4" descr="Picture 031.jpg"/>
          <p:cNvPicPr>
            <a:picLocks noChangeAspect="1"/>
          </p:cNvPicPr>
          <p:nvPr/>
        </p:nvPicPr>
        <p:blipFill>
          <a:blip r:embed="rId2" cstate="print"/>
          <a:srcRect l="33594" t="17127" r="19719" b="10085"/>
          <a:stretch>
            <a:fillRect/>
          </a:stretch>
        </p:blipFill>
        <p:spPr>
          <a:xfrm>
            <a:off x="6705600" y="2362200"/>
            <a:ext cx="2215661" cy="2590800"/>
          </a:xfrm>
          <a:prstGeom prst="rect">
            <a:avLst/>
          </a:prstGeom>
        </p:spPr>
      </p:pic>
      <p:sp>
        <p:nvSpPr>
          <p:cNvPr id="6" name="Slide Number Placeholder 5"/>
          <p:cNvSpPr>
            <a:spLocks noGrp="1"/>
          </p:cNvSpPr>
          <p:nvPr>
            <p:ph type="sldNum" sz="quarter" idx="12"/>
          </p:nvPr>
        </p:nvSpPr>
        <p:spPr/>
        <p:txBody>
          <a:bodyPr/>
          <a:lstStyle/>
          <a:p>
            <a:fld id="{DDEB126E-7B76-4621-A2DC-71CF1B4BDED5}" type="slidenum">
              <a:rPr lang="en-US" smtClean="0"/>
              <a:pPr/>
              <a:t>14</a:t>
            </a:fld>
            <a:endParaRPr lang="en-US" dirty="0"/>
          </a:p>
        </p:txBody>
      </p:sp>
      <p:pic>
        <p:nvPicPr>
          <p:cNvPr id="4" name="Content Placeholder 4" descr="Picture 035.jpg"/>
          <p:cNvPicPr>
            <a:picLocks noChangeAspect="1"/>
          </p:cNvPicPr>
          <p:nvPr/>
        </p:nvPicPr>
        <p:blipFill>
          <a:blip r:embed="rId3" cstate="print"/>
          <a:srcRect l="14549" t="4311" r="19174" b="15941"/>
          <a:stretch>
            <a:fillRect/>
          </a:stretch>
        </p:blipFill>
        <p:spPr bwMode="auto">
          <a:xfrm>
            <a:off x="5486400" y="4191000"/>
            <a:ext cx="2743200" cy="24755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229600" cy="914400"/>
          </a:xfrm>
        </p:spPr>
        <p:txBody>
          <a:bodyPr/>
          <a:lstStyle/>
          <a:p>
            <a:r>
              <a:rPr lang="en-US" dirty="0" smtClean="0"/>
              <a:t>DAY 1- Orientation</a:t>
            </a:r>
            <a:endParaRPr lang="en-US" dirty="0"/>
          </a:p>
        </p:txBody>
      </p:sp>
      <p:pic>
        <p:nvPicPr>
          <p:cNvPr id="7" name="Picture 6" descr="Picture 024.jpg"/>
          <p:cNvPicPr>
            <a:picLocks noChangeAspect="1"/>
          </p:cNvPicPr>
          <p:nvPr/>
        </p:nvPicPr>
        <p:blipFill>
          <a:blip r:embed="rId2" cstate="print"/>
          <a:stretch>
            <a:fillRect/>
          </a:stretch>
        </p:blipFill>
        <p:spPr>
          <a:xfrm>
            <a:off x="5638800" y="2743200"/>
            <a:ext cx="3048000" cy="2743200"/>
          </a:xfrm>
          <a:prstGeom prst="rect">
            <a:avLst/>
          </a:prstGeom>
        </p:spPr>
      </p:pic>
      <p:sp>
        <p:nvSpPr>
          <p:cNvPr id="8" name="TextBox 7"/>
          <p:cNvSpPr txBox="1"/>
          <p:nvPr/>
        </p:nvSpPr>
        <p:spPr>
          <a:xfrm>
            <a:off x="762000" y="1905000"/>
            <a:ext cx="8077200" cy="3139321"/>
          </a:xfrm>
          <a:prstGeom prst="rect">
            <a:avLst/>
          </a:prstGeom>
          <a:noFill/>
        </p:spPr>
        <p:txBody>
          <a:bodyPr wrap="square" rtlCol="0">
            <a:spAutoFit/>
          </a:bodyPr>
          <a:lstStyle/>
          <a:p>
            <a:pPr>
              <a:lnSpc>
                <a:spcPct val="150000"/>
              </a:lnSpc>
              <a:buFont typeface="Arial" pitchFamily="34" charset="0"/>
              <a:buChar char="•"/>
            </a:pPr>
            <a:r>
              <a:rPr lang="en-US" sz="2400" dirty="0" smtClean="0"/>
              <a:t>Career Pathway Discussion</a:t>
            </a:r>
          </a:p>
          <a:p>
            <a:pPr>
              <a:lnSpc>
                <a:spcPct val="150000"/>
              </a:lnSpc>
              <a:buFont typeface="Arial" pitchFamily="34" charset="0"/>
              <a:buChar char="•"/>
            </a:pPr>
            <a:r>
              <a:rPr lang="en-US" sz="2400" dirty="0" smtClean="0"/>
              <a:t>HIPAA and Confidentiality</a:t>
            </a:r>
          </a:p>
          <a:p>
            <a:pPr>
              <a:lnSpc>
                <a:spcPct val="150000"/>
              </a:lnSpc>
              <a:buFont typeface="Arial" pitchFamily="34" charset="0"/>
              <a:buChar char="•"/>
            </a:pPr>
            <a:r>
              <a:rPr lang="en-US" sz="2400" dirty="0" smtClean="0"/>
              <a:t>Cultural Competency</a:t>
            </a:r>
          </a:p>
          <a:p>
            <a:pPr>
              <a:lnSpc>
                <a:spcPct val="150000"/>
              </a:lnSpc>
              <a:buFont typeface="Arial" pitchFamily="34" charset="0"/>
              <a:buChar char="•"/>
            </a:pPr>
            <a:r>
              <a:rPr lang="en-US" sz="2400" dirty="0" smtClean="0"/>
              <a:t>Alcohol and Drug Services</a:t>
            </a:r>
          </a:p>
          <a:p>
            <a:pPr>
              <a:lnSpc>
                <a:spcPct val="150000"/>
              </a:lnSpc>
              <a:buFont typeface="Arial" pitchFamily="34" charset="0"/>
              <a:buChar char="•"/>
            </a:pPr>
            <a:r>
              <a:rPr lang="en-US" sz="2400" dirty="0" smtClean="0"/>
              <a:t>Prevention and Early Intervention</a:t>
            </a:r>
          </a:p>
          <a:p>
            <a:pPr>
              <a:buFont typeface="Arial" pitchFamily="34" charset="0"/>
              <a:buChar char="•"/>
            </a:pPr>
            <a:endParaRPr lang="en-US" dirty="0"/>
          </a:p>
        </p:txBody>
      </p:sp>
      <p:sp>
        <p:nvSpPr>
          <p:cNvPr id="6" name="Slide Number Placeholder 5"/>
          <p:cNvSpPr>
            <a:spLocks noGrp="1"/>
          </p:cNvSpPr>
          <p:nvPr>
            <p:ph type="sldNum" sz="quarter" idx="12"/>
          </p:nvPr>
        </p:nvSpPr>
        <p:spPr/>
        <p:txBody>
          <a:bodyPr/>
          <a:lstStyle/>
          <a:p>
            <a:fld id="{DDEB126E-7B76-4621-A2DC-71CF1B4BDED5}"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229600" cy="914400"/>
          </a:xfrm>
        </p:spPr>
        <p:txBody>
          <a:bodyPr/>
          <a:lstStyle/>
          <a:p>
            <a:r>
              <a:rPr lang="en-US" dirty="0" smtClean="0"/>
              <a:t>DAYS 2 &amp; 3 - Job-Shadowing</a:t>
            </a:r>
            <a:endParaRPr lang="en-US" dirty="0"/>
          </a:p>
        </p:txBody>
      </p:sp>
      <p:sp>
        <p:nvSpPr>
          <p:cNvPr id="6" name="Content Placeholder 5"/>
          <p:cNvSpPr>
            <a:spLocks noGrp="1"/>
          </p:cNvSpPr>
          <p:nvPr>
            <p:ph idx="1"/>
          </p:nvPr>
        </p:nvSpPr>
        <p:spPr>
          <a:xfrm>
            <a:off x="838200" y="1905000"/>
            <a:ext cx="7696199" cy="4221163"/>
          </a:xfrm>
        </p:spPr>
        <p:txBody>
          <a:bodyPr/>
          <a:lstStyle/>
          <a:p>
            <a:r>
              <a:rPr lang="en-US" sz="2400" dirty="0" smtClean="0"/>
              <a:t>Community Crisis Programs</a:t>
            </a:r>
          </a:p>
          <a:p>
            <a:r>
              <a:rPr lang="en-US" sz="2400" dirty="0" smtClean="0"/>
              <a:t>Hospital Triage Diversion Program</a:t>
            </a:r>
          </a:p>
          <a:p>
            <a:r>
              <a:rPr lang="en-US" sz="2400" dirty="0" smtClean="0"/>
              <a:t>Consumer Clubhouse</a:t>
            </a:r>
          </a:p>
          <a:p>
            <a:r>
              <a:rPr lang="en-US" sz="2400" dirty="0" smtClean="0"/>
              <a:t>TAY Center</a:t>
            </a:r>
          </a:p>
          <a:p>
            <a:r>
              <a:rPr lang="en-US" sz="2400" dirty="0" smtClean="0"/>
              <a:t>Integrated Health Clinic</a:t>
            </a:r>
          </a:p>
          <a:p>
            <a:r>
              <a:rPr lang="en-US" sz="2400" dirty="0" smtClean="0"/>
              <a:t>Outpatient Clinic</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DDEB126E-7B76-4621-A2DC-71CF1B4BDED5}"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305800" cy="762000"/>
          </a:xfrm>
        </p:spPr>
        <p:txBody>
          <a:bodyPr/>
          <a:lstStyle/>
          <a:p>
            <a:r>
              <a:rPr lang="en-US" dirty="0" smtClean="0"/>
              <a:t>Participant Feedback</a:t>
            </a:r>
            <a:endParaRPr lang="en-US" dirty="0"/>
          </a:p>
        </p:txBody>
      </p:sp>
      <p:sp>
        <p:nvSpPr>
          <p:cNvPr id="3" name="Content Placeholder 2"/>
          <p:cNvSpPr>
            <a:spLocks noGrp="1"/>
          </p:cNvSpPr>
          <p:nvPr>
            <p:ph idx="1"/>
          </p:nvPr>
        </p:nvSpPr>
        <p:spPr/>
        <p:txBody>
          <a:bodyPr/>
          <a:lstStyle/>
          <a:p>
            <a:pPr>
              <a:buNone/>
            </a:pPr>
            <a:r>
              <a:rPr lang="en-US" sz="2400" dirty="0" smtClean="0"/>
              <a:t>“… things that the team discussed with staff was the stigma that has long been associated with the mental health patient. We all agreed that this negative perception could only be corrected if educators in all sectors would begin to dispel the shroud that has veiled mental health by increasing awareness through education. The summer internship program provided a vehicle to support the efforts of the DBH and opened a whole new vista of career exploration for our high school populations. What a satisfying experience!” </a:t>
            </a:r>
          </a:p>
          <a:p>
            <a:pPr>
              <a:buNone/>
            </a:pPr>
            <a:endParaRPr lang="en-US" dirty="0"/>
          </a:p>
        </p:txBody>
      </p:sp>
      <p:sp>
        <p:nvSpPr>
          <p:cNvPr id="4" name="Slide Number Placeholder 3"/>
          <p:cNvSpPr>
            <a:spLocks noGrp="1"/>
          </p:cNvSpPr>
          <p:nvPr>
            <p:ph type="sldNum" sz="quarter" idx="12"/>
          </p:nvPr>
        </p:nvSpPr>
        <p:spPr/>
        <p:txBody>
          <a:bodyPr/>
          <a:lstStyle/>
          <a:p>
            <a:fld id="{DDEB126E-7B76-4621-A2DC-71CF1B4BDED5}"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229600" cy="914400"/>
          </a:xfrm>
        </p:spPr>
        <p:txBody>
          <a:bodyPr/>
          <a:lstStyle/>
          <a:p>
            <a:r>
              <a:rPr lang="en-US" dirty="0" smtClean="0"/>
              <a:t>Outcomes</a:t>
            </a:r>
            <a:endParaRPr lang="en-US" dirty="0"/>
          </a:p>
        </p:txBody>
      </p:sp>
      <p:sp>
        <p:nvSpPr>
          <p:cNvPr id="3" name="Content Placeholder 2"/>
          <p:cNvSpPr>
            <a:spLocks noGrp="1"/>
          </p:cNvSpPr>
          <p:nvPr>
            <p:ph idx="1"/>
          </p:nvPr>
        </p:nvSpPr>
        <p:spPr>
          <a:xfrm>
            <a:off x="914400" y="1828800"/>
            <a:ext cx="8077200" cy="4419600"/>
          </a:xfrm>
        </p:spPr>
        <p:txBody>
          <a:bodyPr/>
          <a:lstStyle/>
          <a:p>
            <a:r>
              <a:rPr lang="en-US" sz="2400" dirty="0" smtClean="0"/>
              <a:t>Created a strong partnership</a:t>
            </a:r>
          </a:p>
          <a:p>
            <a:pPr lvl="1"/>
            <a:r>
              <a:rPr lang="en-US" sz="2400" dirty="0" smtClean="0"/>
              <a:t>Leveraged funding</a:t>
            </a:r>
          </a:p>
          <a:p>
            <a:pPr lvl="1"/>
            <a:r>
              <a:rPr lang="en-US" sz="2400" dirty="0" smtClean="0"/>
              <a:t>Fulfilled elements of various grant </a:t>
            </a:r>
            <a:r>
              <a:rPr lang="en-US" sz="2400" dirty="0" smtClean="0"/>
              <a:t>requirements for ROP Faculty Stipend funding</a:t>
            </a:r>
            <a:endParaRPr lang="en-US" sz="2400" dirty="0" smtClean="0"/>
          </a:p>
          <a:p>
            <a:r>
              <a:rPr lang="en-US" sz="2400" dirty="0" smtClean="0"/>
              <a:t>Provided professional development for teachers</a:t>
            </a:r>
          </a:p>
          <a:p>
            <a:pPr lvl="1"/>
            <a:r>
              <a:rPr lang="en-US" sz="2400" dirty="0" smtClean="0"/>
              <a:t>Career Pathways</a:t>
            </a:r>
          </a:p>
          <a:p>
            <a:pPr lvl="1"/>
            <a:r>
              <a:rPr lang="en-US" sz="2400" dirty="0" smtClean="0"/>
              <a:t>Mental Health</a:t>
            </a:r>
          </a:p>
          <a:p>
            <a:pPr lvl="1"/>
            <a:r>
              <a:rPr lang="en-US" sz="2400" dirty="0" smtClean="0"/>
              <a:t>Network</a:t>
            </a:r>
            <a:endParaRPr lang="en-US" sz="2400" dirty="0"/>
          </a:p>
        </p:txBody>
      </p:sp>
      <p:sp>
        <p:nvSpPr>
          <p:cNvPr id="4" name="Slide Number Placeholder 3"/>
          <p:cNvSpPr>
            <a:spLocks noGrp="1"/>
          </p:cNvSpPr>
          <p:nvPr>
            <p:ph type="sldNum" sz="quarter" idx="12"/>
          </p:nvPr>
        </p:nvSpPr>
        <p:spPr/>
        <p:txBody>
          <a:bodyPr/>
          <a:lstStyle/>
          <a:p>
            <a:fld id="{DDEB126E-7B76-4621-A2DC-71CF1B4BDED5}"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229600" cy="914400"/>
          </a:xfrm>
        </p:spPr>
        <p:txBody>
          <a:bodyPr/>
          <a:lstStyle/>
          <a:p>
            <a:r>
              <a:rPr lang="en-US" dirty="0" smtClean="0"/>
              <a:t>Challenges</a:t>
            </a:r>
            <a:endParaRPr lang="en-US" dirty="0"/>
          </a:p>
        </p:txBody>
      </p:sp>
      <p:sp>
        <p:nvSpPr>
          <p:cNvPr id="3" name="Content Placeholder 2"/>
          <p:cNvSpPr>
            <a:spLocks noGrp="1"/>
          </p:cNvSpPr>
          <p:nvPr>
            <p:ph idx="1"/>
          </p:nvPr>
        </p:nvSpPr>
        <p:spPr>
          <a:xfrm>
            <a:off x="914400" y="1905000"/>
            <a:ext cx="8077200" cy="4343400"/>
          </a:xfrm>
        </p:spPr>
        <p:txBody>
          <a:bodyPr/>
          <a:lstStyle/>
          <a:p>
            <a:r>
              <a:rPr lang="en-US" sz="2400" dirty="0" smtClean="0"/>
              <a:t>Background Check</a:t>
            </a:r>
          </a:p>
          <a:p>
            <a:r>
              <a:rPr lang="en-US" sz="2400" dirty="0" smtClean="0"/>
              <a:t>HIPAA/Confidentiality Concerns</a:t>
            </a:r>
          </a:p>
          <a:p>
            <a:r>
              <a:rPr lang="en-US" sz="2400" dirty="0" smtClean="0"/>
              <a:t>Under 18 volunteers/interns</a:t>
            </a:r>
          </a:p>
          <a:p>
            <a:endParaRPr lang="en-US" dirty="0"/>
          </a:p>
        </p:txBody>
      </p:sp>
      <p:sp>
        <p:nvSpPr>
          <p:cNvPr id="4" name="Slide Number Placeholder 3"/>
          <p:cNvSpPr>
            <a:spLocks noGrp="1"/>
          </p:cNvSpPr>
          <p:nvPr>
            <p:ph type="sldNum" sz="quarter" idx="12"/>
          </p:nvPr>
        </p:nvSpPr>
        <p:spPr/>
        <p:txBody>
          <a:bodyPr/>
          <a:lstStyle/>
          <a:p>
            <a:fld id="{DDEB126E-7B76-4621-A2DC-71CF1B4BDED5}"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229600" cy="762000"/>
          </a:xfrm>
        </p:spPr>
        <p:txBody>
          <a:bodyPr/>
          <a:lstStyle/>
          <a:p>
            <a:r>
              <a:rPr lang="en-US" dirty="0" smtClean="0"/>
              <a:t>Our objectives</a:t>
            </a:r>
            <a:endParaRPr lang="en-US" dirty="0"/>
          </a:p>
        </p:txBody>
      </p:sp>
      <p:sp>
        <p:nvSpPr>
          <p:cNvPr id="3" name="Content Placeholder 2"/>
          <p:cNvSpPr>
            <a:spLocks noGrp="1"/>
          </p:cNvSpPr>
          <p:nvPr>
            <p:ph idx="1"/>
          </p:nvPr>
        </p:nvSpPr>
        <p:spPr>
          <a:xfrm>
            <a:off x="914400" y="1828800"/>
            <a:ext cx="8077200" cy="4419600"/>
          </a:xfrm>
        </p:spPr>
        <p:txBody>
          <a:bodyPr/>
          <a:lstStyle/>
          <a:p>
            <a:r>
              <a:rPr lang="en-US" sz="2400" dirty="0" smtClean="0"/>
              <a:t>Brief History of Prop 63 WET funding</a:t>
            </a:r>
          </a:p>
          <a:p>
            <a:r>
              <a:rPr lang="en-US" sz="2400" dirty="0" smtClean="0"/>
              <a:t>Overview of the Program</a:t>
            </a:r>
          </a:p>
          <a:p>
            <a:r>
              <a:rPr lang="en-US" sz="2400" dirty="0" smtClean="0"/>
              <a:t>Sharing of Lesson Plans</a:t>
            </a:r>
          </a:p>
          <a:p>
            <a:r>
              <a:rPr lang="en-US" sz="2400" dirty="0" smtClean="0"/>
              <a:t>Short Lesson</a:t>
            </a:r>
          </a:p>
          <a:p>
            <a:r>
              <a:rPr lang="en-US" sz="2400" dirty="0" smtClean="0"/>
              <a:t>Q&amp;A</a:t>
            </a:r>
            <a:endParaRPr lang="en-US" sz="2400" dirty="0"/>
          </a:p>
        </p:txBody>
      </p:sp>
      <p:sp>
        <p:nvSpPr>
          <p:cNvPr id="4" name="Slide Number Placeholder 3"/>
          <p:cNvSpPr>
            <a:spLocks noGrp="1"/>
          </p:cNvSpPr>
          <p:nvPr>
            <p:ph type="sldNum" sz="quarter" idx="12"/>
          </p:nvPr>
        </p:nvSpPr>
        <p:spPr/>
        <p:txBody>
          <a:bodyPr/>
          <a:lstStyle/>
          <a:p>
            <a:fld id="{DDEB126E-7B76-4621-A2DC-71CF1B4BDED5}"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305800" cy="914400"/>
          </a:xfrm>
        </p:spPr>
        <p:txBody>
          <a:bodyPr/>
          <a:lstStyle/>
          <a:p>
            <a:r>
              <a:rPr lang="en-US" dirty="0" smtClean="0"/>
              <a:t>Future expansion</a:t>
            </a:r>
            <a:endParaRPr lang="en-US" dirty="0"/>
          </a:p>
        </p:txBody>
      </p:sp>
      <p:sp>
        <p:nvSpPr>
          <p:cNvPr id="3" name="Content Placeholder 2"/>
          <p:cNvSpPr>
            <a:spLocks noGrp="1"/>
          </p:cNvSpPr>
          <p:nvPr>
            <p:ph idx="1"/>
          </p:nvPr>
        </p:nvSpPr>
        <p:spPr>
          <a:xfrm>
            <a:off x="914400" y="1905000"/>
            <a:ext cx="8077200" cy="4343400"/>
          </a:xfrm>
        </p:spPr>
        <p:txBody>
          <a:bodyPr/>
          <a:lstStyle/>
          <a:p>
            <a:r>
              <a:rPr lang="en-US" sz="2400" dirty="0" smtClean="0"/>
              <a:t>Further develop the lesson plans</a:t>
            </a:r>
          </a:p>
          <a:p>
            <a:r>
              <a:rPr lang="en-US" sz="2400" dirty="0" smtClean="0"/>
              <a:t>Summer internships for students</a:t>
            </a:r>
          </a:p>
          <a:p>
            <a:r>
              <a:rPr lang="en-US" sz="2400" dirty="0" smtClean="0"/>
              <a:t>Professional development trainings for ROP teachers</a:t>
            </a:r>
          </a:p>
          <a:p>
            <a:pPr lvl="1"/>
            <a:r>
              <a:rPr lang="en-US" sz="2400" dirty="0" smtClean="0"/>
              <a:t>Beginning this year</a:t>
            </a:r>
          </a:p>
          <a:p>
            <a:pPr lvl="1"/>
            <a:r>
              <a:rPr lang="en-US" sz="2400" dirty="0" smtClean="0"/>
              <a:t>Cultural Competency</a:t>
            </a:r>
          </a:p>
          <a:p>
            <a:pPr lvl="1"/>
            <a:r>
              <a:rPr lang="en-US" sz="2400" dirty="0" smtClean="0"/>
              <a:t>Mental Health</a:t>
            </a:r>
          </a:p>
          <a:p>
            <a:pPr lvl="1"/>
            <a:r>
              <a:rPr lang="en-US" sz="2400" dirty="0" smtClean="0"/>
              <a:t>Alcohol and Drug Services</a:t>
            </a:r>
            <a:endParaRPr lang="en-US" sz="2400" dirty="0"/>
          </a:p>
        </p:txBody>
      </p:sp>
      <p:sp>
        <p:nvSpPr>
          <p:cNvPr id="4" name="Slide Number Placeholder 3"/>
          <p:cNvSpPr>
            <a:spLocks noGrp="1"/>
          </p:cNvSpPr>
          <p:nvPr>
            <p:ph type="sldNum" sz="quarter" idx="12"/>
          </p:nvPr>
        </p:nvSpPr>
        <p:spPr/>
        <p:txBody>
          <a:bodyPr/>
          <a:lstStyle/>
          <a:p>
            <a:fld id="{DDEB126E-7B76-4621-A2DC-71CF1B4BDED5}"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305800" cy="990600"/>
          </a:xfrm>
        </p:spPr>
        <p:txBody>
          <a:bodyPr/>
          <a:lstStyle/>
          <a:p>
            <a:r>
              <a:rPr lang="en-US" dirty="0" smtClean="0"/>
              <a:t>Lesson Plans – Year 1</a:t>
            </a:r>
            <a:endParaRPr lang="en-US" dirty="0"/>
          </a:p>
        </p:txBody>
      </p:sp>
      <p:sp>
        <p:nvSpPr>
          <p:cNvPr id="3" name="Content Placeholder 2"/>
          <p:cNvSpPr>
            <a:spLocks noGrp="1"/>
          </p:cNvSpPr>
          <p:nvPr>
            <p:ph idx="1"/>
          </p:nvPr>
        </p:nvSpPr>
        <p:spPr>
          <a:xfrm>
            <a:off x="762000" y="1905000"/>
            <a:ext cx="8001000" cy="4221163"/>
          </a:xfrm>
        </p:spPr>
        <p:txBody>
          <a:bodyPr/>
          <a:lstStyle/>
          <a:p>
            <a:r>
              <a:rPr lang="en-US" sz="2400" dirty="0" smtClean="0"/>
              <a:t>Terminology, Behavioral Health Career Pathways, Cultural Competency, Understanding the Foundation of Behavioral Health</a:t>
            </a:r>
          </a:p>
          <a:p>
            <a:pPr lvl="1"/>
            <a:r>
              <a:rPr lang="en-US" sz="2400" dirty="0" smtClean="0"/>
              <a:t>Looked at what  students  need to know and be able to do</a:t>
            </a:r>
          </a:p>
          <a:p>
            <a:pPr lvl="1"/>
            <a:r>
              <a:rPr lang="en-US" sz="2400" dirty="0" smtClean="0"/>
              <a:t>Concepts</a:t>
            </a:r>
          </a:p>
          <a:p>
            <a:pPr lvl="1"/>
            <a:r>
              <a:rPr lang="en-US" sz="2400" dirty="0" smtClean="0"/>
              <a:t>Skills</a:t>
            </a:r>
          </a:p>
          <a:p>
            <a:pPr lvl="1"/>
            <a:r>
              <a:rPr lang="en-US" sz="2400" dirty="0" smtClean="0"/>
              <a:t>Standards based</a:t>
            </a:r>
          </a:p>
          <a:p>
            <a:pPr lvl="1">
              <a:buNone/>
            </a:pPr>
            <a:endParaRPr lang="en-US" dirty="0"/>
          </a:p>
        </p:txBody>
      </p:sp>
      <p:sp>
        <p:nvSpPr>
          <p:cNvPr id="4" name="Slide Number Placeholder 3"/>
          <p:cNvSpPr>
            <a:spLocks noGrp="1"/>
          </p:cNvSpPr>
          <p:nvPr>
            <p:ph type="sldNum" sz="quarter" idx="12"/>
          </p:nvPr>
        </p:nvSpPr>
        <p:spPr/>
        <p:txBody>
          <a:bodyPr/>
          <a:lstStyle/>
          <a:p>
            <a:fld id="{DDEB126E-7B76-4621-A2DC-71CF1B4BDED5}"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305800" cy="914400"/>
          </a:xfrm>
        </p:spPr>
        <p:txBody>
          <a:bodyPr/>
          <a:lstStyle/>
          <a:p>
            <a:r>
              <a:rPr lang="en-US" dirty="0" smtClean="0"/>
              <a:t>Lesson Plans – Year  2</a:t>
            </a:r>
            <a:endParaRPr lang="en-US" dirty="0"/>
          </a:p>
        </p:txBody>
      </p:sp>
      <p:sp>
        <p:nvSpPr>
          <p:cNvPr id="3" name="Content Placeholder 2"/>
          <p:cNvSpPr>
            <a:spLocks noGrp="1"/>
          </p:cNvSpPr>
          <p:nvPr>
            <p:ph idx="1"/>
          </p:nvPr>
        </p:nvSpPr>
        <p:spPr>
          <a:xfrm>
            <a:off x="838200" y="1905000"/>
            <a:ext cx="8153400" cy="4343400"/>
          </a:xfrm>
        </p:spPr>
        <p:txBody>
          <a:bodyPr/>
          <a:lstStyle/>
          <a:p>
            <a:r>
              <a:rPr lang="en-US" sz="2400" dirty="0" smtClean="0"/>
              <a:t>Two Lesson Plans</a:t>
            </a:r>
          </a:p>
          <a:p>
            <a:pPr lvl="1"/>
            <a:r>
              <a:rPr lang="en-US" sz="2400" dirty="0" smtClean="0"/>
              <a:t>Behavioral Health Career Pathways</a:t>
            </a:r>
          </a:p>
          <a:p>
            <a:pPr lvl="1"/>
            <a:r>
              <a:rPr lang="en-US" sz="2400" dirty="0" smtClean="0"/>
              <a:t>Understanding the Foundation of Behavioral Health</a:t>
            </a:r>
            <a:endParaRPr lang="en-US" sz="2400" dirty="0"/>
          </a:p>
        </p:txBody>
      </p:sp>
      <p:sp>
        <p:nvSpPr>
          <p:cNvPr id="4" name="Slide Number Placeholder 3"/>
          <p:cNvSpPr>
            <a:spLocks noGrp="1"/>
          </p:cNvSpPr>
          <p:nvPr>
            <p:ph type="sldNum" sz="quarter" idx="12"/>
          </p:nvPr>
        </p:nvSpPr>
        <p:spPr/>
        <p:txBody>
          <a:bodyPr/>
          <a:lstStyle/>
          <a:p>
            <a:fld id="{DDEB126E-7B76-4621-A2DC-71CF1B4BDED5}"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BDFB" descr="PPTBDFB.png"/>
          <p:cNvPicPr>
            <a:picLocks noChangeAspect="1"/>
          </p:cNvPicPr>
          <p:nvPr/>
        </p:nvPicPr>
        <p:blipFill>
          <a:blip r:embed="rId2" cstate="print"/>
          <a:stretch>
            <a:fillRect/>
          </a:stretch>
        </p:blipFill>
        <p:spPr>
          <a:xfrm>
            <a:off x="0" y="230392"/>
            <a:ext cx="9144000" cy="6397214"/>
          </a:xfrm>
          <a:prstGeom prst="rect">
            <a:avLst/>
          </a:prstGeom>
        </p:spPr>
      </p:pic>
      <p:sp>
        <p:nvSpPr>
          <p:cNvPr id="3" name="Slide Number Placeholder 2"/>
          <p:cNvSpPr>
            <a:spLocks noGrp="1"/>
          </p:cNvSpPr>
          <p:nvPr>
            <p:ph type="sldNum" sz="quarter" idx="12"/>
          </p:nvPr>
        </p:nvSpPr>
        <p:spPr/>
        <p:txBody>
          <a:bodyPr/>
          <a:lstStyle/>
          <a:p>
            <a:fld id="{DDEB126E-7B76-4621-A2DC-71CF1B4BDED5}"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43FC" descr="PPT43FC.png"/>
          <p:cNvPicPr>
            <a:picLocks noChangeAspect="1"/>
          </p:cNvPicPr>
          <p:nvPr/>
        </p:nvPicPr>
        <p:blipFill>
          <a:blip r:embed="rId2" cstate="print"/>
          <a:stretch>
            <a:fillRect/>
          </a:stretch>
        </p:blipFill>
        <p:spPr>
          <a:xfrm>
            <a:off x="0" y="230392"/>
            <a:ext cx="9144000" cy="6397214"/>
          </a:xfrm>
          <a:prstGeom prst="rect">
            <a:avLst/>
          </a:prstGeom>
        </p:spPr>
      </p:pic>
      <p:pic>
        <p:nvPicPr>
          <p:cNvPr id="3" name="Snagit_PPT8924" descr="PPT8924.png"/>
          <p:cNvPicPr>
            <a:picLocks noChangeAspect="1"/>
          </p:cNvPicPr>
          <p:nvPr/>
        </p:nvPicPr>
        <p:blipFill>
          <a:blip r:embed="rId3" cstate="print"/>
          <a:stretch>
            <a:fillRect/>
          </a:stretch>
        </p:blipFill>
        <p:spPr>
          <a:xfrm>
            <a:off x="998923" y="0"/>
            <a:ext cx="7146152" cy="6858000"/>
          </a:xfrm>
          <a:prstGeom prst="rect">
            <a:avLst/>
          </a:prstGeom>
        </p:spPr>
      </p:pic>
      <p:sp>
        <p:nvSpPr>
          <p:cNvPr id="4" name="Slide Number Placeholder 3"/>
          <p:cNvSpPr>
            <a:spLocks noGrp="1"/>
          </p:cNvSpPr>
          <p:nvPr>
            <p:ph type="sldNum" sz="quarter" idx="12"/>
          </p:nvPr>
        </p:nvSpPr>
        <p:spPr/>
        <p:txBody>
          <a:bodyPr/>
          <a:lstStyle/>
          <a:p>
            <a:fld id="{DDEB126E-7B76-4621-A2DC-71CF1B4BDED5}"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305800" cy="914400"/>
          </a:xfrm>
        </p:spPr>
        <p:txBody>
          <a:bodyPr/>
          <a:lstStyle/>
          <a:p>
            <a:r>
              <a:rPr lang="en-US" dirty="0" smtClean="0"/>
              <a:t>Sample Activity	</a:t>
            </a:r>
            <a:endParaRPr lang="en-US" dirty="0"/>
          </a:p>
        </p:txBody>
      </p:sp>
      <p:sp>
        <p:nvSpPr>
          <p:cNvPr id="3" name="Content Placeholder 2"/>
          <p:cNvSpPr>
            <a:spLocks noGrp="1"/>
          </p:cNvSpPr>
          <p:nvPr>
            <p:ph idx="1"/>
          </p:nvPr>
        </p:nvSpPr>
        <p:spPr>
          <a:xfrm>
            <a:off x="838200" y="2667000"/>
            <a:ext cx="8077200" cy="3581400"/>
          </a:xfrm>
        </p:spPr>
        <p:txBody>
          <a:bodyPr/>
          <a:lstStyle/>
          <a:p>
            <a:pPr>
              <a:buNone/>
            </a:pPr>
            <a:r>
              <a:rPr lang="en-US" dirty="0" smtClean="0"/>
              <a:t>Let’s practice a lesson…</a:t>
            </a:r>
            <a:endParaRPr lang="en-US" dirty="0"/>
          </a:p>
        </p:txBody>
      </p:sp>
      <p:sp>
        <p:nvSpPr>
          <p:cNvPr id="4" name="Slide Number Placeholder 3"/>
          <p:cNvSpPr>
            <a:spLocks noGrp="1"/>
          </p:cNvSpPr>
          <p:nvPr>
            <p:ph type="sldNum" sz="quarter" idx="12"/>
          </p:nvPr>
        </p:nvSpPr>
        <p:spPr/>
        <p:txBody>
          <a:bodyPr/>
          <a:lstStyle/>
          <a:p>
            <a:fld id="{DDEB126E-7B76-4621-A2DC-71CF1B4BDED5}"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t>Behavioral Health</a:t>
            </a:r>
          </a:p>
        </p:txBody>
      </p:sp>
      <p:sp>
        <p:nvSpPr>
          <p:cNvPr id="2051" name="Rectangle 3"/>
          <p:cNvSpPr>
            <a:spLocks noGrp="1" noChangeArrowheads="1"/>
          </p:cNvSpPr>
          <p:nvPr>
            <p:ph type="subTitle" idx="1"/>
          </p:nvPr>
        </p:nvSpPr>
        <p:spPr/>
        <p:txBody>
          <a:bodyPr/>
          <a:lstStyle/>
          <a:p>
            <a:pPr>
              <a:spcBef>
                <a:spcPts val="0"/>
              </a:spcBef>
            </a:pPr>
            <a:r>
              <a:rPr lang="en-US" dirty="0"/>
              <a:t>Often referred to as </a:t>
            </a:r>
          </a:p>
          <a:p>
            <a:pPr>
              <a:spcBef>
                <a:spcPts val="0"/>
              </a:spcBef>
            </a:pPr>
            <a:r>
              <a:rPr lang="en-US" dirty="0"/>
              <a:t>Mental Health or Mental Illness  </a:t>
            </a:r>
          </a:p>
        </p:txBody>
      </p:sp>
      <p:sp>
        <p:nvSpPr>
          <p:cNvPr id="4" name="TextBox 3"/>
          <p:cNvSpPr txBox="1"/>
          <p:nvPr/>
        </p:nvSpPr>
        <p:spPr>
          <a:xfrm>
            <a:off x="2362200" y="6248400"/>
            <a:ext cx="2514600" cy="369332"/>
          </a:xfrm>
          <a:prstGeom prst="rect">
            <a:avLst/>
          </a:prstGeom>
          <a:noFill/>
        </p:spPr>
        <p:txBody>
          <a:bodyPr wrap="square" rtlCol="0">
            <a:spAutoFit/>
          </a:bodyPr>
          <a:lstStyle/>
          <a:p>
            <a:r>
              <a:rPr lang="en-US" dirty="0" smtClean="0"/>
              <a:t>Lesson Sample</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fade">
                                      <p:cBhvr>
                                        <p:cTn id="7" dur="2000"/>
                                        <p:tgtEl>
                                          <p:spTgt spid="205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51">
                                            <p:txEl>
                                              <p:pRg st="1" end="1"/>
                                            </p:txEl>
                                          </p:spTgt>
                                        </p:tgtEl>
                                        <p:attrNameLst>
                                          <p:attrName>style.visibility</p:attrName>
                                        </p:attrNameLst>
                                      </p:cBhvr>
                                      <p:to>
                                        <p:strVal val="visible"/>
                                      </p:to>
                                    </p:set>
                                    <p:animEffect transition="in" filter="fade">
                                      <p:cBhvr>
                                        <p:cTn id="10" dur="2000"/>
                                        <p:tgtEl>
                                          <p:spTgt spid="20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304800"/>
            <a:ext cx="8305800" cy="838200"/>
          </a:xfrm>
        </p:spPr>
        <p:txBody>
          <a:bodyPr/>
          <a:lstStyle/>
          <a:p>
            <a:r>
              <a:rPr lang="en-US" dirty="0"/>
              <a:t>What is </a:t>
            </a:r>
            <a:r>
              <a:rPr lang="en-US" dirty="0" smtClean="0"/>
              <a:t>behavioral health?</a:t>
            </a:r>
            <a:endParaRPr lang="en-US" dirty="0"/>
          </a:p>
        </p:txBody>
      </p:sp>
      <p:sp>
        <p:nvSpPr>
          <p:cNvPr id="14339" name="Rectangle 3"/>
          <p:cNvSpPr>
            <a:spLocks noGrp="1" noChangeArrowheads="1"/>
          </p:cNvSpPr>
          <p:nvPr>
            <p:ph type="body" idx="1"/>
          </p:nvPr>
        </p:nvSpPr>
        <p:spPr>
          <a:xfrm>
            <a:off x="762000" y="1905000"/>
            <a:ext cx="7924800" cy="4225925"/>
          </a:xfrm>
        </p:spPr>
        <p:txBody>
          <a:bodyPr/>
          <a:lstStyle/>
          <a:p>
            <a:pPr>
              <a:buNone/>
            </a:pPr>
            <a:r>
              <a:rPr lang="en-US" sz="2400" dirty="0"/>
              <a:t>The term “Behavioral Health” </a:t>
            </a:r>
            <a:r>
              <a:rPr lang="en-US" sz="2400" dirty="0" smtClean="0"/>
              <a:t>refers </a:t>
            </a:r>
            <a:r>
              <a:rPr lang="en-US" sz="2400" dirty="0"/>
              <a:t>to the fields of study related to assessment, diagnosis, treatment and prevention of mental illness and can include substance abuse</a:t>
            </a:r>
            <a:r>
              <a:rPr lang="en-US" sz="2400" dirty="0" smtClean="0"/>
              <a:t>.</a:t>
            </a:r>
          </a:p>
          <a:p>
            <a:pPr>
              <a:buNone/>
            </a:pPr>
            <a:r>
              <a:rPr lang="en-US" sz="2400" dirty="0" smtClean="0"/>
              <a:t>“A mental illness is a psychiatric disorder that may result in a disruption of a person’s thinking, feeling and mood. It may interfere with functioning, activities of daily living and may lead to an inability to relate to others and surroundings.”</a:t>
            </a:r>
          </a:p>
          <a:p>
            <a:pPr>
              <a:buNone/>
            </a:pPr>
            <a:endParaRPr lang="en-US" sz="2400" dirty="0"/>
          </a:p>
        </p:txBody>
      </p:sp>
      <p:sp>
        <p:nvSpPr>
          <p:cNvPr id="4" name="Slide Number Placeholder 3"/>
          <p:cNvSpPr>
            <a:spLocks noGrp="1"/>
          </p:cNvSpPr>
          <p:nvPr>
            <p:ph type="sldNum" sz="quarter" idx="12"/>
          </p:nvPr>
        </p:nvSpPr>
        <p:spPr/>
        <p:txBody>
          <a:bodyPr/>
          <a:lstStyle/>
          <a:p>
            <a:fld id="{DDEB126E-7B76-4621-A2DC-71CF1B4BDED5}" type="slidenum">
              <a:rPr lang="en-US" smtClean="0"/>
              <a:pPr/>
              <a:t>27</a:t>
            </a:fld>
            <a:endParaRPr lang="en-US" dirty="0"/>
          </a:p>
        </p:txBody>
      </p:sp>
      <p:sp>
        <p:nvSpPr>
          <p:cNvPr id="5" name="TextBox 4"/>
          <p:cNvSpPr txBox="1"/>
          <p:nvPr/>
        </p:nvSpPr>
        <p:spPr>
          <a:xfrm>
            <a:off x="762000" y="6248400"/>
            <a:ext cx="2514600" cy="369332"/>
          </a:xfrm>
          <a:prstGeom prst="rect">
            <a:avLst/>
          </a:prstGeom>
          <a:noFill/>
        </p:spPr>
        <p:txBody>
          <a:bodyPr wrap="square" rtlCol="0">
            <a:spAutoFit/>
          </a:bodyPr>
          <a:lstStyle/>
          <a:p>
            <a:r>
              <a:rPr lang="en-US" dirty="0" smtClean="0"/>
              <a:t>Lesson Sample</a:t>
            </a:r>
          </a:p>
        </p:txBody>
      </p:sp>
    </p:spTree>
    <p:custDataLst>
      <p:tags r:id="rId1"/>
    </p:custDataLst>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8305800" cy="914400"/>
          </a:xfrm>
        </p:spPr>
        <p:txBody>
          <a:bodyPr/>
          <a:lstStyle/>
          <a:p>
            <a:r>
              <a:rPr lang="en-US" dirty="0"/>
              <a:t>Control Central</a:t>
            </a:r>
          </a:p>
        </p:txBody>
      </p:sp>
      <p:sp>
        <p:nvSpPr>
          <p:cNvPr id="4099" name="Rectangle 3"/>
          <p:cNvSpPr>
            <a:spLocks noGrp="1" noChangeArrowheads="1"/>
          </p:cNvSpPr>
          <p:nvPr>
            <p:ph type="body" idx="1"/>
          </p:nvPr>
        </p:nvSpPr>
        <p:spPr>
          <a:xfrm>
            <a:off x="762000" y="1905000"/>
            <a:ext cx="8229600" cy="4343400"/>
          </a:xfrm>
        </p:spPr>
        <p:txBody>
          <a:bodyPr/>
          <a:lstStyle/>
          <a:p>
            <a:r>
              <a:rPr lang="en-US" sz="2400" dirty="0"/>
              <a:t>Sometimes changes occur in the brain’s activity and results in short or long-term changes in these controls.</a:t>
            </a:r>
          </a:p>
          <a:p>
            <a:r>
              <a:rPr lang="en-US" sz="2400" dirty="0"/>
              <a:t>The organ in the body that controls behaviors, thoughts and feelings is the brain.</a:t>
            </a:r>
          </a:p>
          <a:p>
            <a:pPr>
              <a:buFont typeface="Wingdings" pitchFamily="2" charset="2"/>
              <a:buNone/>
            </a:pPr>
            <a:endParaRPr lang="en-US" dirty="0"/>
          </a:p>
          <a:p>
            <a:pPr>
              <a:buFont typeface="Wingdings" pitchFamily="2" charset="2"/>
              <a:buNone/>
            </a:pPr>
            <a:endParaRPr lang="en-US" dirty="0"/>
          </a:p>
          <a:p>
            <a:pPr>
              <a:buFont typeface="Wingdings" pitchFamily="2" charset="2"/>
              <a:buNone/>
            </a:pPr>
            <a:endParaRPr lang="en-US" dirty="0"/>
          </a:p>
          <a:p>
            <a:pPr>
              <a:buFont typeface="Wingdings" pitchFamily="2" charset="2"/>
              <a:buNone/>
            </a:pPr>
            <a:endParaRPr lang="en-US" dirty="0"/>
          </a:p>
          <a:p>
            <a:pPr>
              <a:buFont typeface="Wingdings" pitchFamily="2" charset="2"/>
              <a:buNone/>
            </a:pPr>
            <a:endParaRPr lang="en-US" dirty="0"/>
          </a:p>
          <a:p>
            <a:pPr>
              <a:buFont typeface="Wingdings" pitchFamily="2" charset="2"/>
              <a:buNone/>
            </a:pP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DDEB126E-7B76-4621-A2DC-71CF1B4BDED5}" type="slidenum">
              <a:rPr lang="en-US" smtClean="0"/>
              <a:pPr/>
              <a:t>28</a:t>
            </a:fld>
            <a:endParaRPr lang="en-US" dirty="0"/>
          </a:p>
        </p:txBody>
      </p:sp>
      <p:sp>
        <p:nvSpPr>
          <p:cNvPr id="5" name="TextBox 4"/>
          <p:cNvSpPr txBox="1"/>
          <p:nvPr/>
        </p:nvSpPr>
        <p:spPr>
          <a:xfrm>
            <a:off x="762000" y="6248400"/>
            <a:ext cx="2514600" cy="369332"/>
          </a:xfrm>
          <a:prstGeom prst="rect">
            <a:avLst/>
          </a:prstGeom>
          <a:noFill/>
        </p:spPr>
        <p:txBody>
          <a:bodyPr wrap="square" rtlCol="0">
            <a:spAutoFit/>
          </a:bodyPr>
          <a:lstStyle/>
          <a:p>
            <a:r>
              <a:rPr lang="en-US" dirty="0" smtClean="0"/>
              <a:t>Lesson Sample</a:t>
            </a:r>
          </a:p>
        </p:txBody>
      </p:sp>
    </p:spTree>
    <p:custDataLst>
      <p:tags r:id="rId1"/>
    </p:custDataLst>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228600"/>
            <a:ext cx="8305800" cy="914400"/>
          </a:xfrm>
        </p:spPr>
        <p:txBody>
          <a:bodyPr/>
          <a:lstStyle/>
          <a:p>
            <a:r>
              <a:rPr lang="en-US" dirty="0"/>
              <a:t>What Happened?</a:t>
            </a:r>
          </a:p>
        </p:txBody>
      </p:sp>
      <p:sp>
        <p:nvSpPr>
          <p:cNvPr id="5123" name="Rectangle 3"/>
          <p:cNvSpPr>
            <a:spLocks noGrp="1" noChangeArrowheads="1"/>
          </p:cNvSpPr>
          <p:nvPr>
            <p:ph type="body" idx="1"/>
          </p:nvPr>
        </p:nvSpPr>
        <p:spPr>
          <a:xfrm>
            <a:off x="762000" y="1905000"/>
            <a:ext cx="7924800" cy="4343400"/>
          </a:xfrm>
        </p:spPr>
        <p:txBody>
          <a:bodyPr/>
          <a:lstStyle/>
          <a:p>
            <a:r>
              <a:rPr lang="en-US" sz="2400" dirty="0" smtClean="0"/>
              <a:t>Changes </a:t>
            </a:r>
            <a:r>
              <a:rPr lang="en-US" sz="2400" dirty="0"/>
              <a:t>in the brain can cause mental illnesses, for example:</a:t>
            </a:r>
          </a:p>
          <a:p>
            <a:pPr lvl="1"/>
            <a:r>
              <a:rPr lang="en-US" sz="2400" dirty="0"/>
              <a:t>Depression</a:t>
            </a:r>
          </a:p>
          <a:p>
            <a:pPr lvl="1"/>
            <a:r>
              <a:rPr lang="en-US" sz="2400" dirty="0"/>
              <a:t>Anxiety</a:t>
            </a:r>
          </a:p>
          <a:p>
            <a:pPr lvl="1"/>
            <a:r>
              <a:rPr lang="en-US" sz="2400" dirty="0"/>
              <a:t>Paranoia</a:t>
            </a:r>
          </a:p>
          <a:p>
            <a:r>
              <a:rPr lang="en-US" sz="2400" dirty="0"/>
              <a:t>Illnesses like these are diseases of the brain.</a:t>
            </a:r>
          </a:p>
        </p:txBody>
      </p:sp>
      <p:sp>
        <p:nvSpPr>
          <p:cNvPr id="4" name="Slide Number Placeholder 3"/>
          <p:cNvSpPr>
            <a:spLocks noGrp="1"/>
          </p:cNvSpPr>
          <p:nvPr>
            <p:ph type="sldNum" sz="quarter" idx="12"/>
          </p:nvPr>
        </p:nvSpPr>
        <p:spPr/>
        <p:txBody>
          <a:bodyPr/>
          <a:lstStyle/>
          <a:p>
            <a:fld id="{DDEB126E-7B76-4621-A2DC-71CF1B4BDED5}" type="slidenum">
              <a:rPr lang="en-US" smtClean="0"/>
              <a:pPr/>
              <a:t>29</a:t>
            </a:fld>
            <a:endParaRPr lang="en-US" dirty="0"/>
          </a:p>
        </p:txBody>
      </p:sp>
      <p:sp>
        <p:nvSpPr>
          <p:cNvPr id="5" name="TextBox 4"/>
          <p:cNvSpPr txBox="1"/>
          <p:nvPr/>
        </p:nvSpPr>
        <p:spPr>
          <a:xfrm>
            <a:off x="762000" y="6248400"/>
            <a:ext cx="2514600" cy="369332"/>
          </a:xfrm>
          <a:prstGeom prst="rect">
            <a:avLst/>
          </a:prstGeom>
          <a:noFill/>
        </p:spPr>
        <p:txBody>
          <a:bodyPr wrap="square" rtlCol="0">
            <a:spAutoFit/>
          </a:bodyPr>
          <a:lstStyle/>
          <a:p>
            <a:r>
              <a:rPr lang="en-US" dirty="0" smtClean="0"/>
              <a:t>Lesson Sample</a:t>
            </a:r>
          </a:p>
        </p:txBody>
      </p:sp>
    </p:spTree>
    <p:custDataLst>
      <p:tags r:id="rId1"/>
    </p:custData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685800" y="228600"/>
            <a:ext cx="8001000" cy="914400"/>
          </a:xfrm>
        </p:spPr>
        <p:txBody>
          <a:bodyPr lIns="0" rIns="0" bIns="0" anchor="b">
            <a:normAutofit/>
          </a:bodyPr>
          <a:lstStyle/>
          <a:p>
            <a:pPr algn="l" eaLnBrk="1" hangingPunct="1"/>
            <a:r>
              <a:rPr lang="en-US" dirty="0" smtClean="0"/>
              <a:t>History of Prop 63</a:t>
            </a:r>
          </a:p>
        </p:txBody>
      </p:sp>
      <p:sp>
        <p:nvSpPr>
          <p:cNvPr id="22531" name="Content Placeholder 2"/>
          <p:cNvSpPr>
            <a:spLocks noGrp="1"/>
          </p:cNvSpPr>
          <p:nvPr>
            <p:ph idx="4294967295"/>
          </p:nvPr>
        </p:nvSpPr>
        <p:spPr>
          <a:xfrm>
            <a:off x="762000" y="1828800"/>
            <a:ext cx="7924800" cy="4572000"/>
          </a:xfrm>
        </p:spPr>
        <p:txBody>
          <a:bodyPr/>
          <a:lstStyle/>
          <a:p>
            <a:pPr marL="273050" indent="-273050" eaLnBrk="1" hangingPunct="1">
              <a:spcAft>
                <a:spcPts val="600"/>
              </a:spcAft>
            </a:pPr>
            <a:r>
              <a:rPr lang="en-US" sz="2400" dirty="0" smtClean="0"/>
              <a:t>The Mental Health Services Act (MHSA) was approved by voters in November 2004.</a:t>
            </a:r>
          </a:p>
          <a:p>
            <a:pPr marL="273050" indent="-273050" eaLnBrk="1" hangingPunct="1">
              <a:spcAft>
                <a:spcPts val="600"/>
              </a:spcAft>
            </a:pPr>
            <a:r>
              <a:rPr lang="en-US" sz="2400" dirty="0" smtClean="0"/>
              <a:t>1</a:t>
            </a:r>
            <a:r>
              <a:rPr lang="en-US" sz="2400" dirty="0" smtClean="0"/>
              <a:t>% tax on income in excess of $1 million to expand mental health services</a:t>
            </a:r>
            <a:r>
              <a:rPr lang="en-US" sz="2400" dirty="0" smtClean="0"/>
              <a:t>.</a:t>
            </a:r>
          </a:p>
          <a:p>
            <a:pPr marL="273050" indent="-273050" eaLnBrk="1" hangingPunct="1">
              <a:spcAft>
                <a:spcPts val="600"/>
              </a:spcAft>
            </a:pPr>
            <a:r>
              <a:rPr lang="en-US" sz="2400" dirty="0" smtClean="0"/>
              <a:t>The purpose of MHSA is to expand mental health services to previously unserved, underserved and inappropriately serves populations.</a:t>
            </a:r>
            <a:endParaRPr lang="en-US" sz="2400" dirty="0" smtClean="0"/>
          </a:p>
          <a:p>
            <a:pPr marL="273050" indent="-273050" eaLnBrk="1" hangingPunct="1">
              <a:spcAft>
                <a:spcPts val="600"/>
              </a:spcAft>
            </a:pPr>
            <a:r>
              <a:rPr lang="en-US" sz="2400" dirty="0" smtClean="0"/>
              <a:t>Workforce Education and Training (WET) is one of seven components of the MHSA.</a:t>
            </a:r>
          </a:p>
          <a:p>
            <a:pPr marL="273050" indent="-273050" algn="ctr" eaLnBrk="1" hangingPunct="1">
              <a:spcAft>
                <a:spcPts val="600"/>
              </a:spcAft>
              <a:buFont typeface="Arial" pitchFamily="34" charset="0"/>
              <a:buNone/>
            </a:pPr>
            <a:endParaRPr lang="en-US" sz="4400" b="1" dirty="0" smtClean="0"/>
          </a:p>
        </p:txBody>
      </p:sp>
      <p:sp>
        <p:nvSpPr>
          <p:cNvPr id="6" name="Slide Number Placeholder 5"/>
          <p:cNvSpPr>
            <a:spLocks noGrp="1"/>
          </p:cNvSpPr>
          <p:nvPr>
            <p:ph type="sldNum" sz="quarter" idx="12"/>
          </p:nvPr>
        </p:nvSpPr>
        <p:spPr/>
        <p:txBody>
          <a:bodyPr/>
          <a:lstStyle/>
          <a:p>
            <a:pPr>
              <a:defRPr/>
            </a:pPr>
            <a:fld id="{290A277F-C546-492A-BF9A-B65A27FFCC0D}"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228600"/>
            <a:ext cx="8229600" cy="914400"/>
          </a:xfrm>
        </p:spPr>
        <p:txBody>
          <a:bodyPr/>
          <a:lstStyle/>
          <a:p>
            <a:r>
              <a:rPr lang="en-US" dirty="0"/>
              <a:t>Who’s At Risk?</a:t>
            </a:r>
          </a:p>
        </p:txBody>
      </p:sp>
      <p:sp>
        <p:nvSpPr>
          <p:cNvPr id="6147" name="Rectangle 3"/>
          <p:cNvSpPr>
            <a:spLocks noGrp="1" noChangeArrowheads="1"/>
          </p:cNvSpPr>
          <p:nvPr>
            <p:ph type="body" idx="1"/>
          </p:nvPr>
        </p:nvSpPr>
        <p:spPr>
          <a:xfrm>
            <a:off x="762000" y="1905000"/>
            <a:ext cx="7924800" cy="4225925"/>
          </a:xfrm>
        </p:spPr>
        <p:txBody>
          <a:bodyPr/>
          <a:lstStyle/>
          <a:p>
            <a:r>
              <a:rPr lang="en-US" sz="2400" dirty="0"/>
              <a:t>Everyone is at risk.</a:t>
            </a:r>
          </a:p>
          <a:p>
            <a:r>
              <a:rPr lang="en-US" sz="2400" dirty="0"/>
              <a:t>Many factors determine the likelihood of a person being affected.</a:t>
            </a:r>
          </a:p>
          <a:p>
            <a:r>
              <a:rPr lang="en-US" sz="2400" dirty="0"/>
              <a:t>Some factors:</a:t>
            </a:r>
          </a:p>
          <a:p>
            <a:pPr lvl="1"/>
            <a:r>
              <a:rPr lang="en-US" sz="2400" dirty="0"/>
              <a:t>environment</a:t>
            </a:r>
          </a:p>
          <a:p>
            <a:pPr lvl="1"/>
            <a:r>
              <a:rPr lang="en-US" sz="2400" dirty="0"/>
              <a:t>social influences</a:t>
            </a:r>
          </a:p>
          <a:p>
            <a:pPr lvl="1"/>
            <a:r>
              <a:rPr lang="en-US" sz="2400" dirty="0"/>
              <a:t>genetics</a:t>
            </a:r>
          </a:p>
        </p:txBody>
      </p:sp>
      <p:sp>
        <p:nvSpPr>
          <p:cNvPr id="4" name="Slide Number Placeholder 3"/>
          <p:cNvSpPr>
            <a:spLocks noGrp="1"/>
          </p:cNvSpPr>
          <p:nvPr>
            <p:ph type="sldNum" sz="quarter" idx="12"/>
          </p:nvPr>
        </p:nvSpPr>
        <p:spPr/>
        <p:txBody>
          <a:bodyPr/>
          <a:lstStyle/>
          <a:p>
            <a:fld id="{DDEB126E-7B76-4621-A2DC-71CF1B4BDED5}" type="slidenum">
              <a:rPr lang="en-US" smtClean="0"/>
              <a:pPr/>
              <a:t>30</a:t>
            </a:fld>
            <a:endParaRPr lang="en-US" dirty="0"/>
          </a:p>
        </p:txBody>
      </p:sp>
      <p:sp>
        <p:nvSpPr>
          <p:cNvPr id="5" name="TextBox 4"/>
          <p:cNvSpPr txBox="1"/>
          <p:nvPr/>
        </p:nvSpPr>
        <p:spPr>
          <a:xfrm>
            <a:off x="762000" y="6248400"/>
            <a:ext cx="2514600" cy="369332"/>
          </a:xfrm>
          <a:prstGeom prst="rect">
            <a:avLst/>
          </a:prstGeom>
          <a:noFill/>
        </p:spPr>
        <p:txBody>
          <a:bodyPr wrap="square" rtlCol="0">
            <a:spAutoFit/>
          </a:bodyPr>
          <a:lstStyle/>
          <a:p>
            <a:r>
              <a:rPr lang="en-US" dirty="0" smtClean="0"/>
              <a:t>Lesson Sample</a:t>
            </a:r>
          </a:p>
        </p:txBody>
      </p:sp>
    </p:spTree>
    <p:custDataLst>
      <p:tags r:id="rId1"/>
    </p:custDataLst>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62000" y="228600"/>
            <a:ext cx="8229600" cy="914400"/>
          </a:xfrm>
        </p:spPr>
        <p:txBody>
          <a:bodyPr/>
          <a:lstStyle/>
          <a:p>
            <a:r>
              <a:rPr lang="en-US" dirty="0"/>
              <a:t>Get Help, It Works!</a:t>
            </a:r>
          </a:p>
        </p:txBody>
      </p:sp>
      <p:sp>
        <p:nvSpPr>
          <p:cNvPr id="8195" name="Rectangle 3"/>
          <p:cNvSpPr>
            <a:spLocks noGrp="1" noChangeArrowheads="1"/>
          </p:cNvSpPr>
          <p:nvPr>
            <p:ph type="body" idx="1"/>
          </p:nvPr>
        </p:nvSpPr>
        <p:spPr>
          <a:xfrm>
            <a:off x="762000" y="1905000"/>
            <a:ext cx="7924800" cy="4225925"/>
          </a:xfrm>
        </p:spPr>
        <p:txBody>
          <a:bodyPr/>
          <a:lstStyle/>
          <a:p>
            <a:r>
              <a:rPr lang="en-US" sz="2400" dirty="0"/>
              <a:t>Each disease has its own treatment.</a:t>
            </a:r>
          </a:p>
          <a:p>
            <a:r>
              <a:rPr lang="en-US" sz="2400" dirty="0"/>
              <a:t>Most mental illnesses can be treated effectively with:</a:t>
            </a:r>
          </a:p>
          <a:p>
            <a:pPr lvl="1"/>
            <a:r>
              <a:rPr lang="en-US" sz="2400" dirty="0"/>
              <a:t>Psychotherapies- meeting with a counselor</a:t>
            </a:r>
          </a:p>
          <a:p>
            <a:pPr lvl="1"/>
            <a:r>
              <a:rPr lang="en-US" sz="2400" dirty="0"/>
              <a:t>Medications- a prescription given by a doctor</a:t>
            </a:r>
          </a:p>
          <a:p>
            <a:pPr lvl="1"/>
            <a:endParaRPr lang="en-US" dirty="0"/>
          </a:p>
          <a:p>
            <a:pPr lvl="1">
              <a:buFont typeface="Wingdings" pitchFamily="2" charset="2"/>
              <a:buNone/>
            </a:pPr>
            <a:endParaRPr lang="en-US" dirty="0"/>
          </a:p>
        </p:txBody>
      </p:sp>
      <p:sp>
        <p:nvSpPr>
          <p:cNvPr id="4" name="Slide Number Placeholder 3"/>
          <p:cNvSpPr>
            <a:spLocks noGrp="1"/>
          </p:cNvSpPr>
          <p:nvPr>
            <p:ph type="sldNum" sz="quarter" idx="12"/>
          </p:nvPr>
        </p:nvSpPr>
        <p:spPr/>
        <p:txBody>
          <a:bodyPr/>
          <a:lstStyle/>
          <a:p>
            <a:fld id="{DDEB126E-7B76-4621-A2DC-71CF1B4BDED5}" type="slidenum">
              <a:rPr lang="en-US" smtClean="0"/>
              <a:pPr/>
              <a:t>31</a:t>
            </a:fld>
            <a:endParaRPr lang="en-US" dirty="0"/>
          </a:p>
        </p:txBody>
      </p:sp>
      <p:sp>
        <p:nvSpPr>
          <p:cNvPr id="5" name="TextBox 4"/>
          <p:cNvSpPr txBox="1"/>
          <p:nvPr/>
        </p:nvSpPr>
        <p:spPr>
          <a:xfrm>
            <a:off x="762000" y="6248400"/>
            <a:ext cx="2514600" cy="369332"/>
          </a:xfrm>
          <a:prstGeom prst="rect">
            <a:avLst/>
          </a:prstGeom>
          <a:noFill/>
        </p:spPr>
        <p:txBody>
          <a:bodyPr wrap="square" rtlCol="0">
            <a:spAutoFit/>
          </a:bodyPr>
          <a:lstStyle/>
          <a:p>
            <a:r>
              <a:rPr lang="en-US" dirty="0" smtClean="0"/>
              <a:t>Lesson Sample</a:t>
            </a:r>
          </a:p>
        </p:txBody>
      </p:sp>
    </p:spTree>
    <p:custDataLst>
      <p:tags r:id="rId1"/>
    </p:custDataLst>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228600"/>
            <a:ext cx="8305800" cy="914400"/>
          </a:xfrm>
        </p:spPr>
        <p:txBody>
          <a:bodyPr/>
          <a:lstStyle/>
          <a:p>
            <a:r>
              <a:rPr lang="en-US" dirty="0"/>
              <a:t>Now You Know</a:t>
            </a:r>
          </a:p>
        </p:txBody>
      </p:sp>
      <p:sp>
        <p:nvSpPr>
          <p:cNvPr id="9219" name="Rectangle 3"/>
          <p:cNvSpPr>
            <a:spLocks noGrp="1" noChangeArrowheads="1"/>
          </p:cNvSpPr>
          <p:nvPr>
            <p:ph type="body" idx="1"/>
          </p:nvPr>
        </p:nvSpPr>
        <p:spPr>
          <a:xfrm>
            <a:off x="762000" y="1905000"/>
            <a:ext cx="8229600" cy="4343400"/>
          </a:xfrm>
        </p:spPr>
        <p:txBody>
          <a:bodyPr/>
          <a:lstStyle/>
          <a:p>
            <a:r>
              <a:rPr lang="en-US" sz="2400" dirty="0" smtClean="0"/>
              <a:t>Without </a:t>
            </a:r>
            <a:r>
              <a:rPr lang="en-US" sz="2400" dirty="0"/>
              <a:t>treatment the disease affects many areas of a  persons life.  </a:t>
            </a:r>
          </a:p>
          <a:p>
            <a:r>
              <a:rPr lang="en-US" sz="2400" dirty="0"/>
              <a:t>With treatment the person can function effectively in society.</a:t>
            </a:r>
          </a:p>
          <a:p>
            <a:endParaRPr lang="en-US" dirty="0"/>
          </a:p>
        </p:txBody>
      </p:sp>
      <p:sp>
        <p:nvSpPr>
          <p:cNvPr id="4" name="Slide Number Placeholder 3"/>
          <p:cNvSpPr>
            <a:spLocks noGrp="1"/>
          </p:cNvSpPr>
          <p:nvPr>
            <p:ph type="sldNum" sz="quarter" idx="12"/>
          </p:nvPr>
        </p:nvSpPr>
        <p:spPr/>
        <p:txBody>
          <a:bodyPr/>
          <a:lstStyle/>
          <a:p>
            <a:fld id="{DDEB126E-7B76-4621-A2DC-71CF1B4BDED5}" type="slidenum">
              <a:rPr lang="en-US" smtClean="0"/>
              <a:pPr/>
              <a:t>32</a:t>
            </a:fld>
            <a:endParaRPr lang="en-US" dirty="0"/>
          </a:p>
        </p:txBody>
      </p:sp>
      <p:sp>
        <p:nvSpPr>
          <p:cNvPr id="5" name="TextBox 4"/>
          <p:cNvSpPr txBox="1"/>
          <p:nvPr/>
        </p:nvSpPr>
        <p:spPr>
          <a:xfrm>
            <a:off x="762000" y="6248400"/>
            <a:ext cx="2514600" cy="369332"/>
          </a:xfrm>
          <a:prstGeom prst="rect">
            <a:avLst/>
          </a:prstGeom>
          <a:noFill/>
        </p:spPr>
        <p:txBody>
          <a:bodyPr wrap="square" rtlCol="0">
            <a:spAutoFit/>
          </a:bodyPr>
          <a:lstStyle/>
          <a:p>
            <a:r>
              <a:rPr lang="en-US" dirty="0" smtClean="0"/>
              <a:t>Lesson Sample</a:t>
            </a:r>
          </a:p>
        </p:txBody>
      </p:sp>
    </p:spTree>
    <p:custDataLst>
      <p:tags r:id="rId1"/>
    </p:custDataLst>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ctrTitle"/>
          </p:nvPr>
        </p:nvSpPr>
        <p:spPr/>
        <p:txBody>
          <a:bodyPr/>
          <a:lstStyle/>
          <a:p>
            <a:r>
              <a:rPr lang="en-US"/>
              <a:t>Stigma</a:t>
            </a:r>
          </a:p>
        </p:txBody>
      </p:sp>
      <p:sp>
        <p:nvSpPr>
          <p:cNvPr id="19461" name="Rectangle 5"/>
          <p:cNvSpPr>
            <a:spLocks noGrp="1" noChangeArrowheads="1"/>
          </p:cNvSpPr>
          <p:nvPr>
            <p:ph type="subTitle" idx="1"/>
          </p:nvPr>
        </p:nvSpPr>
        <p:spPr/>
        <p:txBody>
          <a:bodyPr/>
          <a:lstStyle/>
          <a:p>
            <a:r>
              <a:rPr lang="en-US"/>
              <a:t>A stigma is a negative stereotype about a group of individuals.</a:t>
            </a:r>
          </a:p>
        </p:txBody>
      </p:sp>
      <p:sp>
        <p:nvSpPr>
          <p:cNvPr id="4" name="TextBox 3"/>
          <p:cNvSpPr txBox="1"/>
          <p:nvPr/>
        </p:nvSpPr>
        <p:spPr>
          <a:xfrm>
            <a:off x="2362200" y="6172200"/>
            <a:ext cx="2514600" cy="369332"/>
          </a:xfrm>
          <a:prstGeom prst="rect">
            <a:avLst/>
          </a:prstGeom>
          <a:noFill/>
        </p:spPr>
        <p:txBody>
          <a:bodyPr wrap="square" rtlCol="0">
            <a:spAutoFit/>
          </a:bodyPr>
          <a:lstStyle/>
          <a:p>
            <a:r>
              <a:rPr lang="en-US" dirty="0" smtClean="0"/>
              <a:t>Lesson Sample</a:t>
            </a:r>
          </a:p>
        </p:txBody>
      </p:sp>
    </p:spTree>
    <p:custDataLst>
      <p:tags r:id="rId1"/>
    </p:custDataLst>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228600"/>
            <a:ext cx="8305800" cy="914400"/>
          </a:xfrm>
        </p:spPr>
        <p:txBody>
          <a:bodyPr/>
          <a:lstStyle/>
          <a:p>
            <a:r>
              <a:rPr lang="en-US" dirty="0"/>
              <a:t>Have you heard any of these?</a:t>
            </a:r>
          </a:p>
        </p:txBody>
      </p:sp>
      <p:sp>
        <p:nvSpPr>
          <p:cNvPr id="16387" name="Rectangle 3"/>
          <p:cNvSpPr>
            <a:spLocks noGrp="1" noChangeArrowheads="1"/>
          </p:cNvSpPr>
          <p:nvPr>
            <p:ph type="body" idx="1"/>
          </p:nvPr>
        </p:nvSpPr>
        <p:spPr>
          <a:xfrm>
            <a:off x="762000" y="1905000"/>
            <a:ext cx="7924800" cy="4225925"/>
          </a:xfrm>
        </p:spPr>
        <p:txBody>
          <a:bodyPr/>
          <a:lstStyle/>
          <a:p>
            <a:r>
              <a:rPr lang="en-US" sz="2400" dirty="0"/>
              <a:t>Crazy, wacko or nuts</a:t>
            </a:r>
          </a:p>
          <a:p>
            <a:r>
              <a:rPr lang="en-US" sz="2400" dirty="0"/>
              <a:t>Morally bad</a:t>
            </a:r>
          </a:p>
          <a:p>
            <a:r>
              <a:rPr lang="en-US" sz="2400" dirty="0"/>
              <a:t>Dangerous people </a:t>
            </a:r>
          </a:p>
          <a:p>
            <a:r>
              <a:rPr lang="en-US" sz="2400" dirty="0"/>
              <a:t>Need someone to take care of them</a:t>
            </a:r>
          </a:p>
          <a:p>
            <a:r>
              <a:rPr lang="en-US" sz="2400" dirty="0"/>
              <a:t>Should be locked up in an asylum forever</a:t>
            </a:r>
          </a:p>
        </p:txBody>
      </p:sp>
      <p:sp>
        <p:nvSpPr>
          <p:cNvPr id="4" name="Slide Number Placeholder 3"/>
          <p:cNvSpPr>
            <a:spLocks noGrp="1"/>
          </p:cNvSpPr>
          <p:nvPr>
            <p:ph type="sldNum" sz="quarter" idx="12"/>
          </p:nvPr>
        </p:nvSpPr>
        <p:spPr/>
        <p:txBody>
          <a:bodyPr/>
          <a:lstStyle/>
          <a:p>
            <a:fld id="{DDEB126E-7B76-4621-A2DC-71CF1B4BDED5}" type="slidenum">
              <a:rPr lang="en-US" smtClean="0"/>
              <a:pPr/>
              <a:t>34</a:t>
            </a:fld>
            <a:endParaRPr lang="en-US" dirty="0"/>
          </a:p>
        </p:txBody>
      </p:sp>
      <p:sp>
        <p:nvSpPr>
          <p:cNvPr id="5" name="TextBox 4"/>
          <p:cNvSpPr txBox="1"/>
          <p:nvPr/>
        </p:nvSpPr>
        <p:spPr>
          <a:xfrm>
            <a:off x="762000" y="6248400"/>
            <a:ext cx="2514600" cy="369332"/>
          </a:xfrm>
          <a:prstGeom prst="rect">
            <a:avLst/>
          </a:prstGeom>
          <a:noFill/>
        </p:spPr>
        <p:txBody>
          <a:bodyPr wrap="square" rtlCol="0">
            <a:spAutoFit/>
          </a:bodyPr>
          <a:lstStyle/>
          <a:p>
            <a:r>
              <a:rPr lang="en-US" dirty="0" smtClean="0"/>
              <a:t>Lesson Sample</a:t>
            </a:r>
          </a:p>
        </p:txBody>
      </p:sp>
    </p:spTree>
    <p:custDataLst>
      <p:tags r:id="rId1"/>
    </p:custDataLst>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228600"/>
            <a:ext cx="8001000" cy="914400"/>
          </a:xfrm>
        </p:spPr>
        <p:txBody>
          <a:bodyPr/>
          <a:lstStyle/>
          <a:p>
            <a:r>
              <a:rPr lang="en-US" dirty="0"/>
              <a:t>Stigma- Is NOT reality of the illness</a:t>
            </a:r>
          </a:p>
        </p:txBody>
      </p:sp>
      <p:sp>
        <p:nvSpPr>
          <p:cNvPr id="15363" name="Rectangle 3"/>
          <p:cNvSpPr>
            <a:spLocks noGrp="1" noChangeArrowheads="1"/>
          </p:cNvSpPr>
          <p:nvPr>
            <p:ph type="body" idx="1"/>
          </p:nvPr>
        </p:nvSpPr>
        <p:spPr>
          <a:xfrm>
            <a:off x="762000" y="1905000"/>
            <a:ext cx="7924800" cy="4225925"/>
          </a:xfrm>
        </p:spPr>
        <p:txBody>
          <a:bodyPr/>
          <a:lstStyle/>
          <a:p>
            <a:pPr>
              <a:buNone/>
            </a:pPr>
            <a:r>
              <a:rPr lang="en-US" sz="2400" dirty="0" smtClean="0"/>
              <a:t>These </a:t>
            </a:r>
            <a:r>
              <a:rPr lang="en-US" sz="2400" dirty="0"/>
              <a:t>preconceptions about people who have a mental illness is based on false information.</a:t>
            </a:r>
          </a:p>
          <a:p>
            <a:pPr>
              <a:buFont typeface="Wingdings" pitchFamily="2" charset="2"/>
              <a:buNone/>
            </a:pP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DDEB126E-7B76-4621-A2DC-71CF1B4BDED5}" type="slidenum">
              <a:rPr lang="en-US" smtClean="0"/>
              <a:pPr/>
              <a:t>35</a:t>
            </a:fld>
            <a:endParaRPr lang="en-US" dirty="0"/>
          </a:p>
        </p:txBody>
      </p:sp>
      <p:sp>
        <p:nvSpPr>
          <p:cNvPr id="5" name="TextBox 4"/>
          <p:cNvSpPr txBox="1"/>
          <p:nvPr/>
        </p:nvSpPr>
        <p:spPr>
          <a:xfrm>
            <a:off x="762000" y="6248400"/>
            <a:ext cx="2514600" cy="369332"/>
          </a:xfrm>
          <a:prstGeom prst="rect">
            <a:avLst/>
          </a:prstGeom>
          <a:noFill/>
        </p:spPr>
        <p:txBody>
          <a:bodyPr wrap="square" rtlCol="0">
            <a:spAutoFit/>
          </a:bodyPr>
          <a:lstStyle/>
          <a:p>
            <a:r>
              <a:rPr lang="en-US" dirty="0" smtClean="0"/>
              <a:t>Lesson Sample</a:t>
            </a:r>
          </a:p>
        </p:txBody>
      </p:sp>
    </p:spTree>
    <p:custDataLst>
      <p:tags r:id="rId1"/>
    </p:custDataLst>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228600"/>
            <a:ext cx="8305800" cy="914400"/>
          </a:xfrm>
        </p:spPr>
        <p:txBody>
          <a:bodyPr/>
          <a:lstStyle/>
          <a:p>
            <a:r>
              <a:rPr lang="en-US" dirty="0"/>
              <a:t>Stigmatizing attitudes</a:t>
            </a:r>
          </a:p>
        </p:txBody>
      </p:sp>
      <p:sp>
        <p:nvSpPr>
          <p:cNvPr id="23555" name="Rectangle 3"/>
          <p:cNvSpPr>
            <a:spLocks noGrp="1" noChangeArrowheads="1"/>
          </p:cNvSpPr>
          <p:nvPr>
            <p:ph type="body" idx="1"/>
          </p:nvPr>
        </p:nvSpPr>
        <p:spPr>
          <a:xfrm>
            <a:off x="762000" y="1828800"/>
            <a:ext cx="8001000" cy="4419600"/>
          </a:xfrm>
        </p:spPr>
        <p:txBody>
          <a:bodyPr/>
          <a:lstStyle/>
          <a:p>
            <a:r>
              <a:rPr lang="en-US" sz="2400" dirty="0"/>
              <a:t>Cause the person with the mental illness:</a:t>
            </a:r>
          </a:p>
          <a:p>
            <a:r>
              <a:rPr lang="en-US" sz="2400" dirty="0" smtClean="0"/>
              <a:t>Shame</a:t>
            </a:r>
            <a:r>
              <a:rPr lang="en-US" sz="2400" dirty="0"/>
              <a:t>, guilt and loss of self-esteem</a:t>
            </a:r>
          </a:p>
          <a:p>
            <a:r>
              <a:rPr lang="en-US" sz="2400" dirty="0"/>
              <a:t>Social dependence and hopelessness </a:t>
            </a:r>
          </a:p>
          <a:p>
            <a:r>
              <a:rPr lang="en-US" sz="2400" dirty="0"/>
              <a:t>Sense of isolation </a:t>
            </a:r>
          </a:p>
          <a:p>
            <a:r>
              <a:rPr lang="en-US" sz="2400" dirty="0"/>
              <a:t>Worst of all, the stigma can cause the mentally ill person to NOT seek the very treatment that could relieve the symptoms.</a:t>
            </a:r>
          </a:p>
        </p:txBody>
      </p:sp>
      <p:sp>
        <p:nvSpPr>
          <p:cNvPr id="4" name="Slide Number Placeholder 3"/>
          <p:cNvSpPr>
            <a:spLocks noGrp="1"/>
          </p:cNvSpPr>
          <p:nvPr>
            <p:ph type="sldNum" sz="quarter" idx="12"/>
          </p:nvPr>
        </p:nvSpPr>
        <p:spPr/>
        <p:txBody>
          <a:bodyPr/>
          <a:lstStyle/>
          <a:p>
            <a:fld id="{DDEB126E-7B76-4621-A2DC-71CF1B4BDED5}" type="slidenum">
              <a:rPr lang="en-US" smtClean="0"/>
              <a:pPr/>
              <a:t>36</a:t>
            </a:fld>
            <a:endParaRPr lang="en-US" dirty="0"/>
          </a:p>
        </p:txBody>
      </p:sp>
      <p:sp>
        <p:nvSpPr>
          <p:cNvPr id="5" name="TextBox 4"/>
          <p:cNvSpPr txBox="1"/>
          <p:nvPr/>
        </p:nvSpPr>
        <p:spPr>
          <a:xfrm>
            <a:off x="762000" y="6248400"/>
            <a:ext cx="2514600" cy="369332"/>
          </a:xfrm>
          <a:prstGeom prst="rect">
            <a:avLst/>
          </a:prstGeom>
          <a:noFill/>
        </p:spPr>
        <p:txBody>
          <a:bodyPr wrap="square" rtlCol="0">
            <a:spAutoFit/>
          </a:bodyPr>
          <a:lstStyle/>
          <a:p>
            <a:r>
              <a:rPr lang="en-US" dirty="0" smtClean="0"/>
              <a:t>Lesson Sample</a:t>
            </a:r>
          </a:p>
        </p:txBody>
      </p:sp>
    </p:spTree>
    <p:custDataLst>
      <p:tags r:id="rId1"/>
    </p:custDataLst>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228600"/>
            <a:ext cx="8305800" cy="914400"/>
          </a:xfrm>
        </p:spPr>
        <p:txBody>
          <a:bodyPr/>
          <a:lstStyle/>
          <a:p>
            <a:r>
              <a:rPr lang="en-US" dirty="0"/>
              <a:t>Get over it….</a:t>
            </a:r>
          </a:p>
        </p:txBody>
      </p:sp>
      <p:sp>
        <p:nvSpPr>
          <p:cNvPr id="21507" name="Rectangle 3"/>
          <p:cNvSpPr>
            <a:spLocks noGrp="1" noChangeArrowheads="1"/>
          </p:cNvSpPr>
          <p:nvPr>
            <p:ph type="body" idx="1"/>
          </p:nvPr>
        </p:nvSpPr>
        <p:spPr>
          <a:xfrm>
            <a:off x="838200" y="1905000"/>
            <a:ext cx="7848600" cy="4225925"/>
          </a:xfrm>
        </p:spPr>
        <p:txBody>
          <a:bodyPr/>
          <a:lstStyle/>
          <a:p>
            <a:r>
              <a:rPr lang="en-US" sz="2400" dirty="0"/>
              <a:t>A mentally ill person can not just get over it, anymore than someone who has a different type of chronic disease.</a:t>
            </a:r>
          </a:p>
          <a:p>
            <a:r>
              <a:rPr lang="en-US" sz="2400" dirty="0"/>
              <a:t>Like many other diseases it is caused by a physical problem in the body.</a:t>
            </a:r>
          </a:p>
        </p:txBody>
      </p:sp>
      <p:sp>
        <p:nvSpPr>
          <p:cNvPr id="4" name="Slide Number Placeholder 3"/>
          <p:cNvSpPr>
            <a:spLocks noGrp="1"/>
          </p:cNvSpPr>
          <p:nvPr>
            <p:ph type="sldNum" sz="quarter" idx="12"/>
          </p:nvPr>
        </p:nvSpPr>
        <p:spPr/>
        <p:txBody>
          <a:bodyPr/>
          <a:lstStyle/>
          <a:p>
            <a:fld id="{DDEB126E-7B76-4621-A2DC-71CF1B4BDED5}" type="slidenum">
              <a:rPr lang="en-US" smtClean="0"/>
              <a:pPr/>
              <a:t>37</a:t>
            </a:fld>
            <a:endParaRPr lang="en-US" dirty="0"/>
          </a:p>
        </p:txBody>
      </p:sp>
      <p:sp>
        <p:nvSpPr>
          <p:cNvPr id="5" name="TextBox 4"/>
          <p:cNvSpPr txBox="1"/>
          <p:nvPr/>
        </p:nvSpPr>
        <p:spPr>
          <a:xfrm>
            <a:off x="762000" y="6248400"/>
            <a:ext cx="2514600" cy="369332"/>
          </a:xfrm>
          <a:prstGeom prst="rect">
            <a:avLst/>
          </a:prstGeom>
          <a:noFill/>
        </p:spPr>
        <p:txBody>
          <a:bodyPr wrap="square" rtlCol="0">
            <a:spAutoFit/>
          </a:bodyPr>
          <a:lstStyle/>
          <a:p>
            <a:r>
              <a:rPr lang="en-US" dirty="0" smtClean="0"/>
              <a:t>Lesson Sample</a:t>
            </a:r>
          </a:p>
        </p:txBody>
      </p:sp>
    </p:spTree>
    <p:custDataLst>
      <p:tags r:id="rId1"/>
    </p:custDataLst>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228600"/>
            <a:ext cx="8305800" cy="914400"/>
          </a:xfrm>
        </p:spPr>
        <p:txBody>
          <a:bodyPr/>
          <a:lstStyle/>
          <a:p>
            <a:r>
              <a:rPr lang="en-US" dirty="0"/>
              <a:t>Just don’t say it!</a:t>
            </a:r>
          </a:p>
        </p:txBody>
      </p:sp>
      <p:sp>
        <p:nvSpPr>
          <p:cNvPr id="17411" name="Rectangle 3"/>
          <p:cNvSpPr>
            <a:spLocks noGrp="1" noChangeArrowheads="1"/>
          </p:cNvSpPr>
          <p:nvPr>
            <p:ph type="body" idx="1"/>
          </p:nvPr>
        </p:nvSpPr>
        <p:spPr>
          <a:xfrm>
            <a:off x="762000" y="1905000"/>
            <a:ext cx="8229600" cy="4343400"/>
          </a:xfrm>
        </p:spPr>
        <p:txBody>
          <a:bodyPr/>
          <a:lstStyle/>
          <a:p>
            <a:r>
              <a:rPr lang="en-US" sz="2400" dirty="0" smtClean="0"/>
              <a:t>Stigma </a:t>
            </a:r>
            <a:r>
              <a:rPr lang="en-US" sz="2400" dirty="0"/>
              <a:t>about behavioral health cause many people to go untreated.</a:t>
            </a:r>
          </a:p>
          <a:p>
            <a:r>
              <a:rPr lang="en-US" sz="2400" dirty="0"/>
              <a:t>Don’t make reference as “ The crazy person” rather say “A person with a mental illness”</a:t>
            </a:r>
          </a:p>
          <a:p>
            <a:r>
              <a:rPr lang="en-US" sz="2400" dirty="0"/>
              <a:t>Encourage them the seek treatment</a:t>
            </a:r>
          </a:p>
        </p:txBody>
      </p:sp>
      <p:sp>
        <p:nvSpPr>
          <p:cNvPr id="4" name="Slide Number Placeholder 3"/>
          <p:cNvSpPr>
            <a:spLocks noGrp="1"/>
          </p:cNvSpPr>
          <p:nvPr>
            <p:ph type="sldNum" sz="quarter" idx="12"/>
          </p:nvPr>
        </p:nvSpPr>
        <p:spPr/>
        <p:txBody>
          <a:bodyPr/>
          <a:lstStyle/>
          <a:p>
            <a:fld id="{DDEB126E-7B76-4621-A2DC-71CF1B4BDED5}" type="slidenum">
              <a:rPr lang="en-US" smtClean="0"/>
              <a:pPr/>
              <a:t>38</a:t>
            </a:fld>
            <a:endParaRPr lang="en-US" dirty="0"/>
          </a:p>
        </p:txBody>
      </p:sp>
      <p:sp>
        <p:nvSpPr>
          <p:cNvPr id="5" name="TextBox 4"/>
          <p:cNvSpPr txBox="1"/>
          <p:nvPr/>
        </p:nvSpPr>
        <p:spPr>
          <a:xfrm>
            <a:off x="762000" y="6248400"/>
            <a:ext cx="2514600" cy="369332"/>
          </a:xfrm>
          <a:prstGeom prst="rect">
            <a:avLst/>
          </a:prstGeom>
          <a:noFill/>
        </p:spPr>
        <p:txBody>
          <a:bodyPr wrap="square" rtlCol="0">
            <a:spAutoFit/>
          </a:bodyPr>
          <a:lstStyle/>
          <a:p>
            <a:r>
              <a:rPr lang="en-US" dirty="0" smtClean="0"/>
              <a:t>Lesson Sample</a:t>
            </a:r>
          </a:p>
        </p:txBody>
      </p:sp>
    </p:spTree>
    <p:custDataLst>
      <p:tags r:id="rId1"/>
    </p:custDataLst>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229600" cy="914400"/>
          </a:xfrm>
        </p:spPr>
        <p:txBody>
          <a:bodyPr/>
          <a:lstStyle/>
          <a:p>
            <a:r>
              <a:rPr lang="en-US" dirty="0" smtClean="0"/>
              <a:t>Activity</a:t>
            </a:r>
            <a:endParaRPr lang="en-US" dirty="0"/>
          </a:p>
        </p:txBody>
      </p:sp>
      <p:sp>
        <p:nvSpPr>
          <p:cNvPr id="3" name="Content Placeholder 2"/>
          <p:cNvSpPr>
            <a:spLocks noGrp="1"/>
          </p:cNvSpPr>
          <p:nvPr>
            <p:ph idx="1"/>
          </p:nvPr>
        </p:nvSpPr>
        <p:spPr>
          <a:xfrm>
            <a:off x="914400" y="1905000"/>
            <a:ext cx="8077200" cy="4343400"/>
          </a:xfrm>
        </p:spPr>
        <p:txBody>
          <a:bodyPr/>
          <a:lstStyle/>
          <a:p>
            <a:pPr>
              <a:buNone/>
            </a:pPr>
            <a:r>
              <a:rPr lang="en-US" dirty="0" smtClean="0"/>
              <a:t>What do you think?</a:t>
            </a:r>
            <a:endParaRPr lang="en-US" dirty="0"/>
          </a:p>
        </p:txBody>
      </p:sp>
      <p:sp>
        <p:nvSpPr>
          <p:cNvPr id="4" name="Slide Number Placeholder 3"/>
          <p:cNvSpPr>
            <a:spLocks noGrp="1"/>
          </p:cNvSpPr>
          <p:nvPr>
            <p:ph type="sldNum" sz="quarter" idx="12"/>
          </p:nvPr>
        </p:nvSpPr>
        <p:spPr/>
        <p:txBody>
          <a:bodyPr/>
          <a:lstStyle/>
          <a:p>
            <a:fld id="{DDEB126E-7B76-4621-A2DC-71CF1B4BDED5}" type="slidenum">
              <a:rPr lang="en-US" smtClean="0"/>
              <a:pPr/>
              <a:t>39</a:t>
            </a:fld>
            <a:endParaRPr lang="en-US" dirty="0"/>
          </a:p>
        </p:txBody>
      </p:sp>
      <p:sp>
        <p:nvSpPr>
          <p:cNvPr id="5" name="TextBox 4"/>
          <p:cNvSpPr txBox="1"/>
          <p:nvPr/>
        </p:nvSpPr>
        <p:spPr>
          <a:xfrm>
            <a:off x="762000" y="6248400"/>
            <a:ext cx="2514600" cy="369332"/>
          </a:xfrm>
          <a:prstGeom prst="rect">
            <a:avLst/>
          </a:prstGeom>
          <a:noFill/>
        </p:spPr>
        <p:txBody>
          <a:bodyPr wrap="square" rtlCol="0">
            <a:spAutoFit/>
          </a:bodyPr>
          <a:lstStyle/>
          <a:p>
            <a:r>
              <a:rPr lang="en-US" dirty="0" smtClean="0"/>
              <a:t>Lesson Sample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685800" y="228600"/>
            <a:ext cx="7680325" cy="914400"/>
          </a:xfrm>
        </p:spPr>
        <p:txBody>
          <a:bodyPr/>
          <a:lstStyle/>
          <a:p>
            <a:r>
              <a:rPr lang="en-US" dirty="0"/>
              <a:t>Purpose of Workforce Education and Training</a:t>
            </a:r>
          </a:p>
        </p:txBody>
      </p:sp>
      <p:sp>
        <p:nvSpPr>
          <p:cNvPr id="2053" name="Rectangle 5"/>
          <p:cNvSpPr>
            <a:spLocks noGrp="1" noChangeArrowheads="1"/>
          </p:cNvSpPr>
          <p:nvPr>
            <p:ph type="body" idx="1"/>
          </p:nvPr>
        </p:nvSpPr>
        <p:spPr>
          <a:xfrm>
            <a:off x="762000" y="1828800"/>
            <a:ext cx="7924800" cy="4525963"/>
          </a:xfrm>
        </p:spPr>
        <p:txBody>
          <a:bodyPr/>
          <a:lstStyle/>
          <a:p>
            <a:pPr>
              <a:lnSpc>
                <a:spcPct val="90000"/>
              </a:lnSpc>
            </a:pPr>
            <a:r>
              <a:rPr lang="en-US" sz="2400" dirty="0"/>
              <a:t>Address identified shortages in occupations, skill sets, and individuals with unique cultural and linguistic competence whom provide services in the Public Mental Health System</a:t>
            </a:r>
          </a:p>
          <a:p>
            <a:pPr>
              <a:lnSpc>
                <a:spcPct val="90000"/>
              </a:lnSpc>
            </a:pPr>
            <a:r>
              <a:rPr lang="en-US" sz="2400" dirty="0" smtClean="0"/>
              <a:t>Increase the quality of education </a:t>
            </a:r>
            <a:r>
              <a:rPr lang="en-US" sz="2400" dirty="0"/>
              <a:t>and training for all individuals who provide or support services in the Public Mental Health System, to include fostering leadership skills.</a:t>
            </a:r>
          </a:p>
        </p:txBody>
      </p:sp>
      <p:sp>
        <p:nvSpPr>
          <p:cNvPr id="4" name="Slide Number Placeholder 3"/>
          <p:cNvSpPr>
            <a:spLocks noGrp="1"/>
          </p:cNvSpPr>
          <p:nvPr>
            <p:ph type="sldNum" sz="quarter" idx="12"/>
          </p:nvPr>
        </p:nvSpPr>
        <p:spPr/>
        <p:txBody>
          <a:bodyPr/>
          <a:lstStyle/>
          <a:p>
            <a:fld id="{DDEB126E-7B76-4621-A2DC-71CF1B4BDED5}"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229600" cy="914400"/>
          </a:xfrm>
        </p:spPr>
        <p:txBody>
          <a:bodyPr/>
          <a:lstStyle/>
          <a:p>
            <a:r>
              <a:rPr lang="en-US" dirty="0" smtClean="0"/>
              <a:t>Resources</a:t>
            </a:r>
            <a:endParaRPr lang="en-US" dirty="0"/>
          </a:p>
        </p:txBody>
      </p:sp>
      <p:sp>
        <p:nvSpPr>
          <p:cNvPr id="3" name="Content Placeholder 2"/>
          <p:cNvSpPr>
            <a:spLocks noGrp="1"/>
          </p:cNvSpPr>
          <p:nvPr>
            <p:ph idx="1"/>
          </p:nvPr>
        </p:nvSpPr>
        <p:spPr>
          <a:xfrm>
            <a:off x="762000" y="1905000"/>
            <a:ext cx="8229600" cy="4343400"/>
          </a:xfrm>
        </p:spPr>
        <p:txBody>
          <a:bodyPr/>
          <a:lstStyle/>
          <a:p>
            <a:r>
              <a:rPr lang="en-US" sz="2400" dirty="0" smtClean="0">
                <a:hlinkClick r:id="rId2"/>
              </a:rPr>
              <a:t>http://www.cimh.org/Services/MHSA/Workforce-Education-Training.aspx</a:t>
            </a:r>
            <a:endParaRPr lang="en-US" sz="2400" dirty="0" smtClean="0"/>
          </a:p>
          <a:p>
            <a:pPr lvl="1"/>
            <a:r>
              <a:rPr lang="en-US" sz="2000" dirty="0" smtClean="0"/>
              <a:t>Listing of WET Coordinators</a:t>
            </a:r>
          </a:p>
          <a:p>
            <a:pPr lvl="1"/>
            <a:r>
              <a:rPr lang="en-US" sz="2000" dirty="0" smtClean="0"/>
              <a:t>List of all WET Plans</a:t>
            </a:r>
          </a:p>
          <a:p>
            <a:endParaRPr lang="en-US" sz="2400" dirty="0" smtClean="0"/>
          </a:p>
          <a:p>
            <a:endParaRPr lang="en-US" dirty="0"/>
          </a:p>
        </p:txBody>
      </p:sp>
      <p:sp>
        <p:nvSpPr>
          <p:cNvPr id="4" name="Slide Number Placeholder 3"/>
          <p:cNvSpPr>
            <a:spLocks noGrp="1"/>
          </p:cNvSpPr>
          <p:nvPr>
            <p:ph type="sldNum" sz="quarter" idx="12"/>
          </p:nvPr>
        </p:nvSpPr>
        <p:spPr/>
        <p:txBody>
          <a:bodyPr/>
          <a:lstStyle/>
          <a:p>
            <a:fld id="{DDEB126E-7B76-4621-A2DC-71CF1B4BDED5}" type="slidenum">
              <a:rPr lang="en-US" smtClean="0"/>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229600" cy="914400"/>
          </a:xfrm>
        </p:spPr>
        <p:txBody>
          <a:bodyPr/>
          <a:lstStyle/>
          <a:p>
            <a:r>
              <a:rPr lang="en-US" dirty="0" smtClean="0"/>
              <a:t>Contact Us</a:t>
            </a:r>
            <a:endParaRPr lang="en-US" dirty="0"/>
          </a:p>
        </p:txBody>
      </p:sp>
      <p:sp>
        <p:nvSpPr>
          <p:cNvPr id="3" name="Content Placeholder 2"/>
          <p:cNvSpPr>
            <a:spLocks noGrp="1"/>
          </p:cNvSpPr>
          <p:nvPr>
            <p:ph idx="1"/>
          </p:nvPr>
        </p:nvSpPr>
        <p:spPr>
          <a:xfrm>
            <a:off x="914400" y="1828800"/>
            <a:ext cx="8077200" cy="4419600"/>
          </a:xfrm>
        </p:spPr>
        <p:txBody>
          <a:bodyPr/>
          <a:lstStyle/>
          <a:p>
            <a:pPr algn="ctr">
              <a:buNone/>
            </a:pPr>
            <a:r>
              <a:rPr lang="en-US" sz="2400" b="1" dirty="0" smtClean="0">
                <a:solidFill>
                  <a:schemeClr val="tx1"/>
                </a:solidFill>
                <a:latin typeface="+mn-lt"/>
                <a:ea typeface="+mn-ea"/>
                <a:cs typeface="+mn-cs"/>
              </a:rPr>
              <a:t>Linda </a:t>
            </a:r>
            <a:r>
              <a:rPr lang="en-US" sz="2400" b="1" dirty="0">
                <a:solidFill>
                  <a:schemeClr val="tx1"/>
                </a:solidFill>
                <a:latin typeface="+mn-lt"/>
                <a:ea typeface="+mn-ea"/>
                <a:cs typeface="+mn-cs"/>
              </a:rPr>
              <a:t>Gaylor </a:t>
            </a:r>
            <a:br>
              <a:rPr lang="en-US" sz="2400" b="1" dirty="0">
                <a:solidFill>
                  <a:schemeClr val="tx1"/>
                </a:solidFill>
                <a:latin typeface="+mn-lt"/>
                <a:ea typeface="+mn-ea"/>
                <a:cs typeface="+mn-cs"/>
              </a:rPr>
            </a:br>
            <a:r>
              <a:rPr lang="en-US" sz="2000" dirty="0">
                <a:solidFill>
                  <a:schemeClr val="tx1"/>
                </a:solidFill>
                <a:latin typeface="+mn-lt"/>
                <a:ea typeface="+mn-ea"/>
                <a:cs typeface="+mn-cs"/>
              </a:rPr>
              <a:t>Coordinator, Curriculum and Instruction</a:t>
            </a:r>
            <a:br>
              <a:rPr lang="en-US" sz="2000" dirty="0">
                <a:solidFill>
                  <a:schemeClr val="tx1"/>
                </a:solidFill>
                <a:latin typeface="+mn-lt"/>
                <a:ea typeface="+mn-ea"/>
                <a:cs typeface="+mn-cs"/>
              </a:rPr>
            </a:br>
            <a:r>
              <a:rPr lang="en-US" sz="2000" dirty="0">
                <a:solidFill>
                  <a:schemeClr val="tx1"/>
                </a:solidFill>
                <a:latin typeface="+mn-lt"/>
                <a:ea typeface="+mn-ea"/>
                <a:cs typeface="+mn-cs"/>
              </a:rPr>
              <a:t>ROP, Career Training and Support Services</a:t>
            </a:r>
            <a:br>
              <a:rPr lang="en-US" sz="2000" dirty="0">
                <a:solidFill>
                  <a:schemeClr val="tx1"/>
                </a:solidFill>
                <a:latin typeface="+mn-lt"/>
                <a:ea typeface="+mn-ea"/>
                <a:cs typeface="+mn-cs"/>
              </a:rPr>
            </a:br>
            <a:r>
              <a:rPr lang="en-US" sz="2000" dirty="0">
                <a:solidFill>
                  <a:schemeClr val="tx1"/>
                </a:solidFill>
                <a:latin typeface="+mn-lt"/>
                <a:ea typeface="+mn-ea"/>
                <a:cs typeface="+mn-cs"/>
              </a:rPr>
              <a:t>San Bernardino County Superintendent of Schools</a:t>
            </a:r>
            <a:br>
              <a:rPr lang="en-US" sz="2000" dirty="0">
                <a:solidFill>
                  <a:schemeClr val="tx1"/>
                </a:solidFill>
                <a:latin typeface="+mn-lt"/>
                <a:ea typeface="+mn-ea"/>
                <a:cs typeface="+mn-cs"/>
              </a:rPr>
            </a:br>
            <a:r>
              <a:rPr lang="en-US" sz="2000" dirty="0" smtClean="0">
                <a:solidFill>
                  <a:schemeClr val="tx1"/>
                </a:solidFill>
                <a:latin typeface="+mn-lt"/>
                <a:ea typeface="+mn-ea"/>
                <a:cs typeface="+mn-cs"/>
              </a:rPr>
              <a:t>909-252-4559 </a:t>
            </a:r>
            <a:r>
              <a:rPr lang="en-US" sz="2000" b="1" dirty="0">
                <a:solidFill>
                  <a:schemeClr val="tx1"/>
                </a:solidFill>
                <a:latin typeface="+mn-lt"/>
                <a:ea typeface="+mn-ea"/>
                <a:cs typeface="+mn-cs"/>
              </a:rPr>
              <a:t/>
            </a:r>
            <a:br>
              <a:rPr lang="en-US" sz="2000" b="1" dirty="0">
                <a:solidFill>
                  <a:schemeClr val="tx1"/>
                </a:solidFill>
                <a:latin typeface="+mn-lt"/>
                <a:ea typeface="+mn-ea"/>
                <a:cs typeface="+mn-cs"/>
              </a:rPr>
            </a:br>
            <a:r>
              <a:rPr lang="en-US" sz="2000" u="sng" dirty="0">
                <a:solidFill>
                  <a:schemeClr val="tx1"/>
                </a:solidFill>
                <a:latin typeface="+mn-lt"/>
                <a:ea typeface="+mn-ea"/>
                <a:cs typeface="+mn-cs"/>
                <a:hlinkClick r:id="rId2" action="ppaction://hlinkfile"/>
              </a:rPr>
              <a:t>Linda_Gaylor@sbcss.k12.ca.us</a:t>
            </a:r>
            <a:r>
              <a:rPr lang="en-US" sz="2400" dirty="0">
                <a:solidFill>
                  <a:schemeClr val="tx1"/>
                </a:solidFill>
                <a:latin typeface="+mn-lt"/>
                <a:ea typeface="+mn-ea"/>
                <a:cs typeface="+mn-cs"/>
              </a:rPr>
              <a:t/>
            </a:r>
            <a:br>
              <a:rPr lang="en-US" sz="2400" dirty="0">
                <a:solidFill>
                  <a:schemeClr val="tx1"/>
                </a:solidFill>
                <a:latin typeface="+mn-lt"/>
                <a:ea typeface="+mn-ea"/>
                <a:cs typeface="+mn-cs"/>
              </a:rPr>
            </a:br>
            <a:endParaRPr lang="en-US" sz="2000" dirty="0" smtClean="0"/>
          </a:p>
          <a:p>
            <a:pPr algn="ctr">
              <a:buNone/>
            </a:pPr>
            <a:r>
              <a:rPr lang="en-US" sz="2400" b="1" dirty="0" smtClean="0"/>
              <a:t>Mariann Ruffolo</a:t>
            </a:r>
          </a:p>
          <a:p>
            <a:pPr algn="ctr">
              <a:buNone/>
            </a:pPr>
            <a:r>
              <a:rPr lang="en-US" sz="2000" dirty="0" smtClean="0"/>
              <a:t>County of San </a:t>
            </a:r>
            <a:r>
              <a:rPr lang="en-US" sz="2000" dirty="0"/>
              <a:t>B</a:t>
            </a:r>
            <a:r>
              <a:rPr lang="en-US" sz="2000" dirty="0" smtClean="0"/>
              <a:t>ernardino Department of Behavioral Health</a:t>
            </a:r>
          </a:p>
          <a:p>
            <a:pPr algn="ctr">
              <a:buNone/>
            </a:pPr>
            <a:r>
              <a:rPr lang="en-US" sz="2000" dirty="0" smtClean="0"/>
              <a:t>Administrative Manager, Workforce Education and Training</a:t>
            </a:r>
          </a:p>
          <a:p>
            <a:pPr algn="ctr">
              <a:buNone/>
            </a:pPr>
            <a:r>
              <a:rPr lang="en-US" sz="2000" dirty="0" smtClean="0"/>
              <a:t>MHSA Coordinator</a:t>
            </a:r>
          </a:p>
          <a:p>
            <a:pPr algn="ctr">
              <a:buNone/>
            </a:pPr>
            <a:r>
              <a:rPr lang="en-US" sz="2000" dirty="0" smtClean="0"/>
              <a:t>(909) 252-4041</a:t>
            </a:r>
          </a:p>
          <a:p>
            <a:pPr algn="ctr">
              <a:buNone/>
            </a:pPr>
            <a:r>
              <a:rPr lang="en-US" sz="2000" dirty="0" smtClean="0">
                <a:hlinkClick r:id="rId3"/>
              </a:rPr>
              <a:t>mruffolo@dbh.sbcounty.gov</a:t>
            </a:r>
            <a:endParaRPr lang="en-US" sz="2000" dirty="0" smtClean="0"/>
          </a:p>
          <a:p>
            <a:endParaRPr lang="en-US" dirty="0"/>
          </a:p>
        </p:txBody>
      </p:sp>
      <p:sp>
        <p:nvSpPr>
          <p:cNvPr id="4" name="Slide Number Placeholder 3"/>
          <p:cNvSpPr>
            <a:spLocks noGrp="1"/>
          </p:cNvSpPr>
          <p:nvPr>
            <p:ph type="sldNum" sz="quarter" idx="12"/>
          </p:nvPr>
        </p:nvSpPr>
        <p:spPr/>
        <p:txBody>
          <a:bodyPr/>
          <a:lstStyle/>
          <a:p>
            <a:fld id="{DDEB126E-7B76-4621-A2DC-71CF1B4BDED5}" type="slidenum">
              <a:rPr lang="en-US" smtClean="0"/>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algn="ctr"/>
            <a:r>
              <a:rPr lang="en-US" sz="3200" dirty="0" smtClean="0"/>
              <a:t>Questions?</a:t>
            </a:r>
            <a:endParaRPr lang="en-US" sz="3200" dirty="0"/>
          </a:p>
        </p:txBody>
      </p:sp>
      <p:sp>
        <p:nvSpPr>
          <p:cNvPr id="4" name="Slide Number Placeholder 3"/>
          <p:cNvSpPr>
            <a:spLocks noGrp="1"/>
          </p:cNvSpPr>
          <p:nvPr>
            <p:ph type="sldNum" sz="quarter" idx="12"/>
          </p:nvPr>
        </p:nvSpPr>
        <p:spPr/>
        <p:txBody>
          <a:bodyPr/>
          <a:lstStyle/>
          <a:p>
            <a:fld id="{DDEB126E-7B76-4621-A2DC-71CF1B4BDED5}" type="slidenum">
              <a:rPr lang="en-US" smtClean="0"/>
              <a:pPr/>
              <a:t>42</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762000" y="228600"/>
            <a:ext cx="7315200" cy="914400"/>
          </a:xfrm>
        </p:spPr>
        <p:txBody>
          <a:bodyPr/>
          <a:lstStyle/>
          <a:p>
            <a:r>
              <a:rPr lang="en-US" dirty="0" smtClean="0"/>
              <a:t>WET Plan </a:t>
            </a:r>
            <a:r>
              <a:rPr lang="en-US" dirty="0"/>
              <a:t>Principles</a:t>
            </a:r>
          </a:p>
        </p:txBody>
      </p:sp>
      <p:sp>
        <p:nvSpPr>
          <p:cNvPr id="19459" name="Rectangle 3"/>
          <p:cNvSpPr>
            <a:spLocks noGrp="1" noChangeArrowheads="1"/>
          </p:cNvSpPr>
          <p:nvPr>
            <p:ph type="body" idx="1"/>
          </p:nvPr>
        </p:nvSpPr>
        <p:spPr>
          <a:xfrm>
            <a:off x="762000" y="1828800"/>
            <a:ext cx="7924800" cy="4297363"/>
          </a:xfrm>
        </p:spPr>
        <p:txBody>
          <a:bodyPr/>
          <a:lstStyle/>
          <a:p>
            <a:pPr marL="225425" indent="-225425">
              <a:lnSpc>
                <a:spcPct val="80000"/>
              </a:lnSpc>
              <a:buFontTx/>
              <a:buNone/>
            </a:pPr>
            <a:r>
              <a:rPr lang="en-US" sz="2400" dirty="0"/>
              <a:t>All actions proposed in the WET Plan </a:t>
            </a:r>
            <a:r>
              <a:rPr lang="en-US" sz="2400" dirty="0" smtClean="0"/>
              <a:t>must meet the following principles of MHSA </a:t>
            </a:r>
            <a:r>
              <a:rPr lang="en-US" sz="2400" dirty="0"/>
              <a:t>:</a:t>
            </a:r>
          </a:p>
          <a:p>
            <a:pPr marL="225425" indent="-225425">
              <a:lnSpc>
                <a:spcPct val="80000"/>
              </a:lnSpc>
            </a:pPr>
            <a:r>
              <a:rPr lang="en-US" sz="2400" dirty="0"/>
              <a:t>Develop and maintain a culturally competent workforce.</a:t>
            </a:r>
          </a:p>
          <a:p>
            <a:pPr marL="225425" indent="-225425">
              <a:lnSpc>
                <a:spcPct val="80000"/>
              </a:lnSpc>
            </a:pPr>
            <a:r>
              <a:rPr lang="en-US" sz="2400" dirty="0"/>
              <a:t>Include clients and family members, who are capable of providing client- and family- driven services that promote</a:t>
            </a:r>
          </a:p>
          <a:p>
            <a:pPr marL="463550" lvl="1" indent="-6350">
              <a:lnSpc>
                <a:spcPct val="80000"/>
              </a:lnSpc>
            </a:pPr>
            <a:r>
              <a:rPr lang="en-US" sz="2000" dirty="0"/>
              <a:t>Wellness, </a:t>
            </a:r>
          </a:p>
          <a:p>
            <a:pPr marL="463550" lvl="1" indent="-6350">
              <a:lnSpc>
                <a:spcPct val="80000"/>
              </a:lnSpc>
            </a:pPr>
            <a:r>
              <a:rPr lang="en-US" sz="2000" dirty="0"/>
              <a:t>Recovery, and </a:t>
            </a:r>
          </a:p>
          <a:p>
            <a:pPr marL="463550" lvl="1" indent="-6350">
              <a:lnSpc>
                <a:spcPct val="80000"/>
              </a:lnSpc>
            </a:pPr>
            <a:r>
              <a:rPr lang="en-US" sz="2000" dirty="0"/>
              <a:t>Resilience</a:t>
            </a:r>
          </a:p>
          <a:p>
            <a:pPr marL="225425" indent="-225425">
              <a:lnSpc>
                <a:spcPct val="80000"/>
              </a:lnSpc>
            </a:pPr>
            <a:r>
              <a:rPr lang="en-US" sz="2400" dirty="0"/>
              <a:t>Lead to measurable, values-driven outcomes</a:t>
            </a:r>
            <a:r>
              <a:rPr lang="en-US" sz="2400" dirty="0" smtClean="0"/>
              <a:t>.</a:t>
            </a:r>
          </a:p>
          <a:p>
            <a:pPr marL="225425" indent="-225425">
              <a:lnSpc>
                <a:spcPct val="80000"/>
              </a:lnSpc>
            </a:pPr>
            <a:endParaRPr lang="en-US" sz="2400" dirty="0" smtClean="0"/>
          </a:p>
          <a:p>
            <a:pPr marL="225425" indent="-225425">
              <a:lnSpc>
                <a:spcPct val="80000"/>
              </a:lnSpc>
            </a:pPr>
            <a:r>
              <a:rPr lang="en-US" sz="2400" dirty="0" smtClean="0"/>
              <a:t>All counties developed WET plans based on locally driven needs.</a:t>
            </a:r>
            <a:endParaRPr lang="en-US" sz="2400" dirty="0"/>
          </a:p>
          <a:p>
            <a:pPr marL="225425" indent="-225425">
              <a:lnSpc>
                <a:spcPct val="80000"/>
              </a:lnSpc>
            </a:pPr>
            <a:endParaRPr lang="en-US" sz="2400" dirty="0"/>
          </a:p>
        </p:txBody>
      </p:sp>
      <p:sp>
        <p:nvSpPr>
          <p:cNvPr id="4" name="Slide Number Placeholder 3"/>
          <p:cNvSpPr>
            <a:spLocks noGrp="1"/>
          </p:cNvSpPr>
          <p:nvPr>
            <p:ph type="sldNum" sz="quarter" idx="12"/>
          </p:nvPr>
        </p:nvSpPr>
        <p:spPr/>
        <p:txBody>
          <a:bodyPr/>
          <a:lstStyle/>
          <a:p>
            <a:fld id="{DDEB126E-7B76-4621-A2DC-71CF1B4BDED5}"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62000" y="228600"/>
            <a:ext cx="7772400" cy="838200"/>
          </a:xfrm>
        </p:spPr>
        <p:txBody>
          <a:bodyPr/>
          <a:lstStyle/>
          <a:p>
            <a:r>
              <a:rPr lang="en-US" dirty="0"/>
              <a:t>Key Findings of Workforce Needs Assessment</a:t>
            </a:r>
          </a:p>
        </p:txBody>
      </p:sp>
      <p:sp>
        <p:nvSpPr>
          <p:cNvPr id="21507" name="Rectangle 3"/>
          <p:cNvSpPr>
            <a:spLocks noGrp="1" noChangeArrowheads="1"/>
          </p:cNvSpPr>
          <p:nvPr>
            <p:ph type="body" idx="1"/>
          </p:nvPr>
        </p:nvSpPr>
        <p:spPr>
          <a:xfrm>
            <a:off x="762000" y="1905000"/>
            <a:ext cx="8229600" cy="4343400"/>
          </a:xfrm>
        </p:spPr>
        <p:txBody>
          <a:bodyPr/>
          <a:lstStyle/>
          <a:p>
            <a:pPr>
              <a:buNone/>
            </a:pPr>
            <a:r>
              <a:rPr lang="en-US" sz="2400" dirty="0" smtClean="0"/>
              <a:t>Every county conducted a workforce needs assessment to guide the local planning process. The needs discovered in San </a:t>
            </a:r>
            <a:r>
              <a:rPr lang="en-US" sz="2400" dirty="0" smtClean="0"/>
              <a:t>B</a:t>
            </a:r>
            <a:r>
              <a:rPr lang="en-US" sz="2400" dirty="0" smtClean="0"/>
              <a:t>ernardino County were:</a:t>
            </a:r>
          </a:p>
          <a:p>
            <a:r>
              <a:rPr lang="en-US" sz="2400" dirty="0" smtClean="0"/>
              <a:t>Many </a:t>
            </a:r>
            <a:r>
              <a:rPr lang="en-US" sz="2400" dirty="0"/>
              <a:t>pre-licensed staff</a:t>
            </a:r>
          </a:p>
          <a:p>
            <a:r>
              <a:rPr lang="en-US" sz="2400" dirty="0"/>
              <a:t>Lack of bilingual staff</a:t>
            </a:r>
          </a:p>
          <a:p>
            <a:r>
              <a:rPr lang="en-US" sz="2400" dirty="0"/>
              <a:t>Hard to fill positions</a:t>
            </a:r>
          </a:p>
          <a:p>
            <a:pPr lvl="1"/>
            <a:r>
              <a:rPr lang="en-US" sz="2400" dirty="0"/>
              <a:t>10% threshold</a:t>
            </a:r>
          </a:p>
          <a:p>
            <a:r>
              <a:rPr lang="en-US" sz="2400" dirty="0"/>
              <a:t>Loss of staff to state prison system</a:t>
            </a:r>
          </a:p>
          <a:p>
            <a:r>
              <a:rPr lang="en-US" sz="2400" dirty="0"/>
              <a:t>Not a high number of staff close to </a:t>
            </a:r>
            <a:r>
              <a:rPr lang="en-US" sz="2400" dirty="0" smtClean="0"/>
              <a:t>retirement</a:t>
            </a:r>
          </a:p>
          <a:p>
            <a:pPr>
              <a:buNone/>
            </a:pPr>
            <a:r>
              <a:rPr lang="en-US" sz="2400" dirty="0" smtClean="0"/>
              <a:t>The assessment was done by surveying county and contract agency staff.</a:t>
            </a:r>
            <a:endParaRPr lang="en-US" sz="2400" dirty="0"/>
          </a:p>
          <a:p>
            <a:endParaRPr lang="en-US" sz="2400" dirty="0"/>
          </a:p>
        </p:txBody>
      </p:sp>
      <p:sp>
        <p:nvSpPr>
          <p:cNvPr id="4" name="Slide Number Placeholder 3"/>
          <p:cNvSpPr>
            <a:spLocks noGrp="1"/>
          </p:cNvSpPr>
          <p:nvPr>
            <p:ph type="sldNum" sz="quarter" idx="12"/>
          </p:nvPr>
        </p:nvSpPr>
        <p:spPr/>
        <p:txBody>
          <a:bodyPr/>
          <a:lstStyle/>
          <a:p>
            <a:fld id="{DDEB126E-7B76-4621-A2DC-71CF1B4BDED5}"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62000" y="228600"/>
            <a:ext cx="7086600" cy="914400"/>
          </a:xfrm>
        </p:spPr>
        <p:txBody>
          <a:bodyPr/>
          <a:lstStyle/>
          <a:p>
            <a:r>
              <a:rPr lang="en-US" dirty="0" smtClean="0"/>
              <a:t>Programs</a:t>
            </a:r>
            <a:endParaRPr lang="en-US" dirty="0"/>
          </a:p>
        </p:txBody>
      </p:sp>
      <p:sp>
        <p:nvSpPr>
          <p:cNvPr id="23557" name="Text Box 5"/>
          <p:cNvSpPr txBox="1">
            <a:spLocks noChangeArrowheads="1"/>
          </p:cNvSpPr>
          <p:nvPr/>
        </p:nvSpPr>
        <p:spPr bwMode="auto">
          <a:xfrm>
            <a:off x="762000" y="1981200"/>
            <a:ext cx="7924800" cy="3933384"/>
          </a:xfrm>
          <a:prstGeom prst="rect">
            <a:avLst/>
          </a:prstGeom>
          <a:noFill/>
          <a:ln w="9525">
            <a:noFill/>
            <a:miter lim="800000"/>
            <a:headEnd/>
            <a:tailEnd/>
          </a:ln>
          <a:effectLst/>
        </p:spPr>
        <p:txBody>
          <a:bodyPr wrap="square">
            <a:spAutoFit/>
          </a:bodyPr>
          <a:lstStyle/>
          <a:p>
            <a:pPr>
              <a:spcBef>
                <a:spcPct val="20000"/>
              </a:spcBef>
            </a:pPr>
            <a:r>
              <a:rPr lang="en-US" sz="2400" dirty="0" smtClean="0"/>
              <a:t>Programs </a:t>
            </a:r>
            <a:r>
              <a:rPr lang="en-US" sz="2400" dirty="0"/>
              <a:t>for the WET Plan were developed in the following categories</a:t>
            </a:r>
            <a:r>
              <a:rPr lang="en-US" sz="2400" dirty="0" smtClean="0"/>
              <a:t>:</a:t>
            </a:r>
          </a:p>
          <a:p>
            <a:pPr>
              <a:spcBef>
                <a:spcPct val="20000"/>
              </a:spcBef>
            </a:pPr>
            <a:endParaRPr lang="en-US" sz="2400" dirty="0" smtClean="0"/>
          </a:p>
          <a:p>
            <a:pPr marL="225425" indent="-225425">
              <a:lnSpc>
                <a:spcPct val="90000"/>
              </a:lnSpc>
              <a:buFont typeface="Arial" pitchFamily="34" charset="0"/>
              <a:buChar char="•"/>
            </a:pPr>
            <a:r>
              <a:rPr lang="en-US" sz="2400" dirty="0" smtClean="0"/>
              <a:t>Workforce Staffing Support</a:t>
            </a:r>
          </a:p>
          <a:p>
            <a:pPr marL="225425" indent="-225425">
              <a:lnSpc>
                <a:spcPct val="90000"/>
              </a:lnSpc>
              <a:buFont typeface="Arial" pitchFamily="34" charset="0"/>
              <a:buChar char="•"/>
            </a:pPr>
            <a:r>
              <a:rPr lang="en-US" sz="2400" dirty="0" smtClean="0"/>
              <a:t>Training and Technical  Assistance</a:t>
            </a:r>
          </a:p>
          <a:p>
            <a:pPr marL="225425" indent="-225425">
              <a:lnSpc>
                <a:spcPct val="90000"/>
              </a:lnSpc>
              <a:buFont typeface="Arial" pitchFamily="34" charset="0"/>
              <a:buChar char="•"/>
            </a:pPr>
            <a:r>
              <a:rPr lang="en-US" sz="2400" dirty="0" smtClean="0"/>
              <a:t>Mental Health Career Pathways Programs</a:t>
            </a:r>
          </a:p>
          <a:p>
            <a:pPr marL="225425" indent="-225425">
              <a:lnSpc>
                <a:spcPct val="90000"/>
              </a:lnSpc>
              <a:buFont typeface="Arial" pitchFamily="34" charset="0"/>
              <a:buChar char="•"/>
            </a:pPr>
            <a:r>
              <a:rPr lang="en-US" sz="2400" dirty="0" smtClean="0"/>
              <a:t>Residency, Internship Programs</a:t>
            </a:r>
          </a:p>
          <a:p>
            <a:pPr marL="225425" indent="-225425">
              <a:lnSpc>
                <a:spcPct val="90000"/>
              </a:lnSpc>
              <a:buFont typeface="Arial" pitchFamily="34" charset="0"/>
              <a:buChar char="•"/>
            </a:pPr>
            <a:r>
              <a:rPr lang="en-US" sz="2400" dirty="0" smtClean="0"/>
              <a:t>Financial Incentive Programs</a:t>
            </a:r>
          </a:p>
          <a:p>
            <a:pPr>
              <a:spcBef>
                <a:spcPct val="20000"/>
              </a:spcBef>
            </a:pPr>
            <a:endParaRPr lang="en-US" sz="2400" dirty="0">
              <a:latin typeface="Century Gothic" pitchFamily="34" charset="0"/>
            </a:endParaRPr>
          </a:p>
          <a:p>
            <a:pPr>
              <a:spcBef>
                <a:spcPct val="50000"/>
              </a:spcBef>
            </a:pPr>
            <a:endParaRPr lang="en-US" sz="2400" dirty="0">
              <a:latin typeface="Century Gothic" pitchFamily="34" charset="0"/>
            </a:endParaRPr>
          </a:p>
        </p:txBody>
      </p:sp>
      <p:sp>
        <p:nvSpPr>
          <p:cNvPr id="6" name="Slide Number Placeholder 5"/>
          <p:cNvSpPr>
            <a:spLocks noGrp="1"/>
          </p:cNvSpPr>
          <p:nvPr>
            <p:ph type="sldNum" sz="quarter" idx="12"/>
          </p:nvPr>
        </p:nvSpPr>
        <p:spPr/>
        <p:txBody>
          <a:bodyPr/>
          <a:lstStyle/>
          <a:p>
            <a:fld id="{DDEB126E-7B76-4621-A2DC-71CF1B4BDED5}"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305800" cy="914400"/>
          </a:xfrm>
        </p:spPr>
        <p:txBody>
          <a:bodyPr/>
          <a:lstStyle/>
          <a:p>
            <a:r>
              <a:rPr lang="en-US" dirty="0" smtClean="0"/>
              <a:t>Forming a partnership - Goals</a:t>
            </a:r>
            <a:endParaRPr lang="en-US" dirty="0"/>
          </a:p>
        </p:txBody>
      </p:sp>
      <p:sp>
        <p:nvSpPr>
          <p:cNvPr id="3" name="Content Placeholder 2"/>
          <p:cNvSpPr>
            <a:spLocks noGrp="1"/>
          </p:cNvSpPr>
          <p:nvPr>
            <p:ph idx="1"/>
          </p:nvPr>
        </p:nvSpPr>
        <p:spPr>
          <a:xfrm>
            <a:off x="762000" y="1828800"/>
            <a:ext cx="7924799" cy="4297363"/>
          </a:xfrm>
        </p:spPr>
        <p:txBody>
          <a:bodyPr/>
          <a:lstStyle/>
          <a:p>
            <a:r>
              <a:rPr lang="en-US" sz="2400" dirty="0" smtClean="0"/>
              <a:t>DBH Goals </a:t>
            </a:r>
          </a:p>
          <a:p>
            <a:pPr lvl="1"/>
            <a:r>
              <a:rPr lang="en-US" sz="2400" dirty="0" smtClean="0"/>
              <a:t>Meet MHSA objectives</a:t>
            </a:r>
          </a:p>
          <a:p>
            <a:pPr lvl="1"/>
            <a:r>
              <a:rPr lang="en-US" sz="2400" dirty="0" smtClean="0"/>
              <a:t>Identify future workforce</a:t>
            </a:r>
          </a:p>
          <a:p>
            <a:pPr lvl="1">
              <a:buNone/>
            </a:pPr>
            <a:endParaRPr lang="en-US" sz="2400" dirty="0" smtClean="0"/>
          </a:p>
          <a:p>
            <a:r>
              <a:rPr lang="en-US" sz="2400" dirty="0" smtClean="0"/>
              <a:t>ROP Goals</a:t>
            </a:r>
          </a:p>
          <a:p>
            <a:pPr lvl="1"/>
            <a:r>
              <a:rPr lang="en-US" sz="2400" dirty="0" smtClean="0"/>
              <a:t>Provide teacher resources</a:t>
            </a:r>
          </a:p>
          <a:p>
            <a:pPr lvl="1"/>
            <a:r>
              <a:rPr lang="en-US" sz="2400" dirty="0" smtClean="0"/>
              <a:t>Professional </a:t>
            </a:r>
            <a:r>
              <a:rPr lang="en-US" sz="2400" dirty="0" smtClean="0"/>
              <a:t>d</a:t>
            </a:r>
            <a:r>
              <a:rPr lang="en-US" sz="2400" dirty="0" smtClean="0"/>
              <a:t>evelopment for ROP faculty</a:t>
            </a:r>
            <a:endParaRPr lang="en-US" sz="2400" dirty="0" smtClean="0"/>
          </a:p>
          <a:p>
            <a:pPr lvl="1"/>
            <a:r>
              <a:rPr lang="en-US" sz="2400" dirty="0" smtClean="0"/>
              <a:t>Student awareness</a:t>
            </a:r>
          </a:p>
          <a:p>
            <a:endParaRPr lang="en-US" dirty="0"/>
          </a:p>
        </p:txBody>
      </p:sp>
      <p:sp>
        <p:nvSpPr>
          <p:cNvPr id="4" name="Slide Number Placeholder 3"/>
          <p:cNvSpPr>
            <a:spLocks noGrp="1"/>
          </p:cNvSpPr>
          <p:nvPr>
            <p:ph type="sldNum" sz="quarter" idx="12"/>
          </p:nvPr>
        </p:nvSpPr>
        <p:spPr/>
        <p:txBody>
          <a:bodyPr/>
          <a:lstStyle/>
          <a:p>
            <a:fld id="{DDEB126E-7B76-4621-A2DC-71CF1B4BDED5}"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74638"/>
            <a:ext cx="8153400" cy="1173162"/>
          </a:xfrm>
        </p:spPr>
        <p:txBody>
          <a:bodyPr>
            <a:noAutofit/>
          </a:bodyPr>
          <a:lstStyle/>
          <a:p>
            <a:r>
              <a:rPr lang="en-US" dirty="0" smtClean="0"/>
              <a:t>Immersion Training and Collaboration with ROP Faculty</a:t>
            </a:r>
            <a:endParaRPr lang="en-US" dirty="0"/>
          </a:p>
        </p:txBody>
      </p:sp>
      <p:sp>
        <p:nvSpPr>
          <p:cNvPr id="5" name="Content Placeholder 4"/>
          <p:cNvSpPr>
            <a:spLocks noGrp="1"/>
          </p:cNvSpPr>
          <p:nvPr>
            <p:ph idx="1"/>
          </p:nvPr>
        </p:nvSpPr>
        <p:spPr>
          <a:xfrm>
            <a:off x="762000" y="1905000"/>
            <a:ext cx="7924800" cy="4221163"/>
          </a:xfrm>
        </p:spPr>
        <p:txBody>
          <a:bodyPr>
            <a:normAutofit/>
          </a:bodyPr>
          <a:lstStyle/>
          <a:p>
            <a:r>
              <a:rPr lang="en-US" sz="2400" dirty="0" smtClean="0"/>
              <a:t>Goal: Network </a:t>
            </a:r>
            <a:r>
              <a:rPr lang="en-US" sz="2400" dirty="0"/>
              <a:t>with local high schools that provide Health Training Academies </a:t>
            </a:r>
            <a:endParaRPr lang="en-US" sz="2400" dirty="0" smtClean="0"/>
          </a:p>
          <a:p>
            <a:pPr lvl="1"/>
            <a:r>
              <a:rPr lang="en-US" sz="2000" dirty="0" smtClean="0"/>
              <a:t>Ensure </a:t>
            </a:r>
            <a:r>
              <a:rPr lang="en-US" sz="2000" dirty="0" smtClean="0"/>
              <a:t>that </a:t>
            </a:r>
            <a:r>
              <a:rPr lang="en-US" sz="2000" dirty="0"/>
              <a:t>mental health professions are well represented in the </a:t>
            </a:r>
            <a:r>
              <a:rPr lang="en-US" sz="2000" dirty="0" smtClean="0"/>
              <a:t>academies, </a:t>
            </a:r>
            <a:r>
              <a:rPr lang="en-US" sz="2000" dirty="0" smtClean="0"/>
              <a:t>and </a:t>
            </a:r>
            <a:r>
              <a:rPr lang="en-US" sz="2000" dirty="0" smtClean="0"/>
              <a:t> </a:t>
            </a:r>
          </a:p>
          <a:p>
            <a:pPr lvl="1"/>
            <a:r>
              <a:rPr lang="en-US" sz="2000" dirty="0" smtClean="0"/>
              <a:t>Develop </a:t>
            </a:r>
            <a:r>
              <a:rPr lang="en-US" sz="2000" dirty="0"/>
              <a:t>methods of introducing public behavioral </a:t>
            </a:r>
            <a:r>
              <a:rPr lang="en-US" sz="2000" dirty="0" smtClean="0"/>
              <a:t>health careers </a:t>
            </a:r>
            <a:r>
              <a:rPr lang="en-US" sz="2000" dirty="0"/>
              <a:t>to high school students. </a:t>
            </a:r>
            <a:endParaRPr lang="en-US" sz="2000" dirty="0" smtClean="0"/>
          </a:p>
        </p:txBody>
      </p:sp>
      <p:sp>
        <p:nvSpPr>
          <p:cNvPr id="6" name="Slide Number Placeholder 5"/>
          <p:cNvSpPr>
            <a:spLocks noGrp="1"/>
          </p:cNvSpPr>
          <p:nvPr>
            <p:ph type="sldNum" sz="quarter" idx="12"/>
          </p:nvPr>
        </p:nvSpPr>
        <p:spPr/>
        <p:txBody>
          <a:bodyPr/>
          <a:lstStyle/>
          <a:p>
            <a:fld id="{DDEB126E-7B76-4621-A2DC-71CF1B4BDED5}" type="slidenum">
              <a:rPr lang="en-US" smtClean="0"/>
              <a:pPr/>
              <a:t>9</a:t>
            </a:fld>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Stack of books desig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GreenWave_BusPresentatio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ibrary collage design template">
  <a:themeElements>
    <a:clrScheme name="">
      <a:dk1>
        <a:srgbClr val="000066"/>
      </a:dk1>
      <a:lt1>
        <a:srgbClr val="FFFFFF"/>
      </a:lt1>
      <a:dk2>
        <a:srgbClr val="FFFFFF"/>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fontScheme name="Library collage desig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ibrary collage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ibrary collage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ibrary collage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ibrary collage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ibrary collage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ibrary collage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ibrary collage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ibrary collage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ibrary collage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ibrary collage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ibrary collage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ibrary collage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Library collage design template 13">
        <a:dk1>
          <a:srgbClr val="000000"/>
        </a:dk1>
        <a:lt1>
          <a:srgbClr val="FFFFFF"/>
        </a:lt1>
        <a:dk2>
          <a:srgbClr val="003366"/>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ibrary collage design template 14">
        <a:dk1>
          <a:srgbClr val="333333"/>
        </a:dk1>
        <a:lt1>
          <a:srgbClr val="FFFFFF"/>
        </a:lt1>
        <a:dk2>
          <a:srgbClr val="000000"/>
        </a:dk2>
        <a:lt2>
          <a:srgbClr val="808080"/>
        </a:lt2>
        <a:accent1>
          <a:srgbClr val="BBE0E3"/>
        </a:accent1>
        <a:accent2>
          <a:srgbClr val="333399"/>
        </a:accent2>
        <a:accent3>
          <a:srgbClr val="FFFFFF"/>
        </a:accent3>
        <a:accent4>
          <a:srgbClr val="2A2A2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ibrary collage design template 15">
        <a:dk1>
          <a:srgbClr val="333333"/>
        </a:dk1>
        <a:lt1>
          <a:srgbClr val="FFFFFF"/>
        </a:lt1>
        <a:dk2>
          <a:srgbClr val="FFFFFF"/>
        </a:dk2>
        <a:lt2>
          <a:srgbClr val="808080"/>
        </a:lt2>
        <a:accent1>
          <a:srgbClr val="BBE0E3"/>
        </a:accent1>
        <a:accent2>
          <a:srgbClr val="333399"/>
        </a:accent2>
        <a:accent3>
          <a:srgbClr val="FFFFFF"/>
        </a:accent3>
        <a:accent4>
          <a:srgbClr val="2A2A2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ibrary collage design template 16">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Stack of books design template</Template>
  <TotalTime>931</TotalTime>
  <Words>1356</Words>
  <Application>Microsoft Office PowerPoint</Application>
  <PresentationFormat>On-screen Show (4:3)</PresentationFormat>
  <Paragraphs>262</Paragraphs>
  <Slides>42</Slides>
  <Notes>1</Notes>
  <HiddenSlides>0</HiddenSlides>
  <MMClips>0</MMClips>
  <ScaleCrop>false</ScaleCrop>
  <HeadingPairs>
    <vt:vector size="4" baseType="variant">
      <vt:variant>
        <vt:lpstr>Theme</vt:lpstr>
      </vt:variant>
      <vt:variant>
        <vt:i4>4</vt:i4>
      </vt:variant>
      <vt:variant>
        <vt:lpstr>Slide Titles</vt:lpstr>
      </vt:variant>
      <vt:variant>
        <vt:i4>42</vt:i4>
      </vt:variant>
    </vt:vector>
  </HeadingPairs>
  <TitlesOfParts>
    <vt:vector size="46" baseType="lpstr">
      <vt:lpstr>Stack of books design template</vt:lpstr>
      <vt:lpstr>GreenWave_BusPresentation</vt:lpstr>
      <vt:lpstr>Custom Design</vt:lpstr>
      <vt:lpstr>Library collage design template</vt:lpstr>
      <vt:lpstr>Department of Behavioral Health and San Bernardino County Superintendent of Schools ROP Collaborative</vt:lpstr>
      <vt:lpstr>Our objectives</vt:lpstr>
      <vt:lpstr>History of Prop 63</vt:lpstr>
      <vt:lpstr>Purpose of Workforce Education and Training</vt:lpstr>
      <vt:lpstr>WET Plan Principles</vt:lpstr>
      <vt:lpstr>Key Findings of Workforce Needs Assessment</vt:lpstr>
      <vt:lpstr>Programs</vt:lpstr>
      <vt:lpstr>Forming a partnership - Goals</vt:lpstr>
      <vt:lpstr>Immersion Training and Collaboration with ROP Faculty</vt:lpstr>
      <vt:lpstr>Program Goal</vt:lpstr>
      <vt:lpstr>Partners: Roles and Responsibilities</vt:lpstr>
      <vt:lpstr>Program Design</vt:lpstr>
      <vt:lpstr>DBH Training Overview – Year 1</vt:lpstr>
      <vt:lpstr>DBH Training Overview – Year 2</vt:lpstr>
      <vt:lpstr>DAY 1- Orientation</vt:lpstr>
      <vt:lpstr>DAYS 2 &amp; 3 - Job-Shadowing</vt:lpstr>
      <vt:lpstr>Participant Feedback</vt:lpstr>
      <vt:lpstr>Outcomes</vt:lpstr>
      <vt:lpstr>Challenges</vt:lpstr>
      <vt:lpstr>Future expansion</vt:lpstr>
      <vt:lpstr>Lesson Plans – Year 1</vt:lpstr>
      <vt:lpstr>Lesson Plans – Year  2</vt:lpstr>
      <vt:lpstr>Slide 23</vt:lpstr>
      <vt:lpstr>Slide 24</vt:lpstr>
      <vt:lpstr>Sample Activity </vt:lpstr>
      <vt:lpstr>Behavioral Health</vt:lpstr>
      <vt:lpstr>What is behavioral health?</vt:lpstr>
      <vt:lpstr>Control Central</vt:lpstr>
      <vt:lpstr>What Happened?</vt:lpstr>
      <vt:lpstr>Who’s At Risk?</vt:lpstr>
      <vt:lpstr>Get Help, It Works!</vt:lpstr>
      <vt:lpstr>Now You Know</vt:lpstr>
      <vt:lpstr>Stigma</vt:lpstr>
      <vt:lpstr>Have you heard any of these?</vt:lpstr>
      <vt:lpstr>Stigma- Is NOT reality of the illness</vt:lpstr>
      <vt:lpstr>Stigmatizing attitudes</vt:lpstr>
      <vt:lpstr>Get over it….</vt:lpstr>
      <vt:lpstr>Just don’t say it!</vt:lpstr>
      <vt:lpstr>Activity</vt:lpstr>
      <vt:lpstr>Resources</vt:lpstr>
      <vt:lpstr>Contact Us</vt:lpstr>
      <vt:lpstr>Slide 42</vt:lpstr>
    </vt:vector>
  </TitlesOfParts>
  <Company>County of San Bernardino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d9490</dc:creator>
  <cp:lastModifiedBy>San Bernardino County</cp:lastModifiedBy>
  <cp:revision>73</cp:revision>
  <dcterms:created xsi:type="dcterms:W3CDTF">2010-10-12T17:30:59Z</dcterms:created>
  <dcterms:modified xsi:type="dcterms:W3CDTF">2011-02-28T19:34:16Z</dcterms:modified>
</cp:coreProperties>
</file>